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16"/>
  </p:notesMasterIdLst>
  <p:sldIdLst>
    <p:sldId id="256" r:id="rId5"/>
    <p:sldId id="263" r:id="rId6"/>
    <p:sldId id="280" r:id="rId7"/>
    <p:sldId id="278" r:id="rId8"/>
    <p:sldId id="269" r:id="rId9"/>
    <p:sldId id="276" r:id="rId10"/>
    <p:sldId id="281" r:id="rId11"/>
    <p:sldId id="271" r:id="rId12"/>
    <p:sldId id="283" r:id="rId13"/>
    <p:sldId id="279" r:id="rId14"/>
    <p:sldId id="282" r:id="rId15"/>
  </p:sldIdLst>
  <p:sldSz cx="9144000" cy="6858000" type="screen4x3"/>
  <p:notesSz cx="6792913" cy="992505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962" autoAdjust="0"/>
    <p:restoredTop sz="94639" autoAdjust="0"/>
  </p:normalViewPr>
  <p:slideViewPr>
    <p:cSldViewPr>
      <p:cViewPr varScale="1">
        <p:scale>
          <a:sx n="108" d="100"/>
          <a:sy n="108" d="100"/>
        </p:scale>
        <p:origin x="132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4125" cy="498156"/>
          </a:xfrm>
          <a:prstGeom prst="rect">
            <a:avLst/>
          </a:prstGeom>
        </p:spPr>
        <p:txBody>
          <a:bodyPr vert="horz" lIns="91379" tIns="45690" rIns="91379" bIns="4569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47204" y="0"/>
            <a:ext cx="2944125" cy="498156"/>
          </a:xfrm>
          <a:prstGeom prst="rect">
            <a:avLst/>
          </a:prstGeom>
        </p:spPr>
        <p:txBody>
          <a:bodyPr vert="horz" lIns="91379" tIns="45690" rIns="91379" bIns="45690" rtlCol="0"/>
          <a:lstStyle>
            <a:lvl1pPr algn="r">
              <a:defRPr sz="1200"/>
            </a:lvl1pPr>
          </a:lstStyle>
          <a:p>
            <a:fld id="{2B1DDADC-FFF4-4ACD-A49C-304C1DFC00B3}" type="datetimeFigureOut">
              <a:rPr lang="hr-HR" smtClean="0"/>
              <a:t>7.9.2023.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2463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79" tIns="45690" rIns="91379" bIns="4569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292" y="4776907"/>
            <a:ext cx="5434330" cy="3907513"/>
          </a:xfrm>
          <a:prstGeom prst="rect">
            <a:avLst/>
          </a:prstGeom>
        </p:spPr>
        <p:txBody>
          <a:bodyPr vert="horz" lIns="91379" tIns="45690" rIns="91379" bIns="4569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3" y="9426895"/>
            <a:ext cx="2944125" cy="498156"/>
          </a:xfrm>
          <a:prstGeom prst="rect">
            <a:avLst/>
          </a:prstGeom>
        </p:spPr>
        <p:txBody>
          <a:bodyPr vert="horz" lIns="91379" tIns="45690" rIns="91379" bIns="4569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47204" y="9426895"/>
            <a:ext cx="2944125" cy="498156"/>
          </a:xfrm>
          <a:prstGeom prst="rect">
            <a:avLst/>
          </a:prstGeom>
        </p:spPr>
        <p:txBody>
          <a:bodyPr vert="horz" lIns="91379" tIns="45690" rIns="91379" bIns="45690" rtlCol="0" anchor="b"/>
          <a:lstStyle>
            <a:lvl1pPr algn="r">
              <a:defRPr sz="1200"/>
            </a:lvl1pPr>
          </a:lstStyle>
          <a:p>
            <a:fld id="{A7D585C3-7CB5-47E8-8638-31B00551E20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37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kutni troku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Naslov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17" name="Podnaslov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hr-HR" smtClean="0"/>
              <a:t>Uredite stil podnaslova matrice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Prostoručno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Prostoručno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Prostoručno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avni poveznik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zervirano mjesto datum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F2C3B4-FE8F-4972-9550-87B94B78DC0B}" type="datetime1">
              <a:rPr lang="hr-HR" smtClean="0"/>
              <a:t>7.9.2023.</a:t>
            </a:fld>
            <a:endParaRPr lang="hr-HR"/>
          </a:p>
        </p:txBody>
      </p:sp>
      <p:sp>
        <p:nvSpPr>
          <p:cNvPr id="19" name="Rezervirano mjesto podnožj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27" name="Rezervirano mjesto broja slajd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3EA07-A53A-4C9E-8DF0-71A8C6437D5D}" type="datetime1">
              <a:rPr lang="hr-HR" smtClean="0"/>
              <a:t>7.9.2023.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5C814-975F-4EBC-A129-5EA2EF866B3A}" type="datetime1">
              <a:rPr lang="hr-HR" smtClean="0"/>
              <a:t>7.9.2023.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AD676-624D-4536-9A86-B7C158A409E3}" type="datetime1">
              <a:rPr lang="hr-HR" smtClean="0"/>
              <a:t>7.9.2023.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  <p:sp>
        <p:nvSpPr>
          <p:cNvPr id="7" name="Naslov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BA86F-FC63-472B-B162-EA59D523DFAC}" type="datetime1">
              <a:rPr lang="hr-HR" smtClean="0"/>
              <a:t>7.9.2023.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  <p:sp>
        <p:nvSpPr>
          <p:cNvPr id="7" name="Š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Š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5FA0-CBD0-4947-A0A7-EADF9660575A}" type="datetime1">
              <a:rPr lang="hr-HR" smtClean="0"/>
              <a:t>7.9.2023.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  <p:sp>
        <p:nvSpPr>
          <p:cNvPr id="8" name="Naslov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C0F32-EC6F-456F-A0EF-B163A79385DC}" type="datetime1">
              <a:rPr lang="hr-HR" smtClean="0"/>
              <a:t>7.9.2023.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BD467-6BBB-44C0-A51F-51CF990DD5C0}" type="datetime1">
              <a:rPr lang="hr-HR" smtClean="0"/>
              <a:t>7.9.2023.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B5C5E-6224-44E5-A55C-84537463890C}" type="datetime1">
              <a:rPr lang="hr-HR" smtClean="0"/>
              <a:t>7.9.2023.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68151993-F41C-455F-8FFD-FAF0067165E3}" type="datetime1">
              <a:rPr lang="hr-HR" smtClean="0"/>
              <a:t>7.9.2023.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hr-HR" smtClean="0"/>
              <a:t>Kliknite ikonu da biste dodali  sliku</a:t>
            </a:r>
            <a:endParaRPr kumimoji="0" lang="en-US" dirty="0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771493B-07C9-47CB-8815-F89DB1462AB0}" type="datetime1">
              <a:rPr lang="hr-HR" smtClean="0"/>
              <a:t>7.9.2023.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8" name="Prostoručno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rostoručno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avokutni troku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Ravni poveznik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Š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Š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rostoručno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ručno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ravokutni troku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Ravni poveznik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zervirano mjesto naslova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0" name="Rezervirano mjesto teksta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r-HR" smtClean="0"/>
              <a:t>Uredite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10" name="Rezervirano mjesto datum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7CE2375-F218-4F8E-BBB6-C87B51E3E50C}" type="datetime1">
              <a:rPr lang="hr-HR" smtClean="0"/>
              <a:t>7.9.2023.</a:t>
            </a:fld>
            <a:endParaRPr lang="hr-HR"/>
          </a:p>
        </p:txBody>
      </p:sp>
      <p:sp>
        <p:nvSpPr>
          <p:cNvPr id="22" name="Rezervirano mjesto podnožja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hr-HR"/>
          </a:p>
        </p:txBody>
      </p:sp>
      <p:sp>
        <p:nvSpPr>
          <p:cNvPr id="18" name="Rezervirano mjesto broja slajd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DEC94E-B967-4DB2-B703-9078ED227930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74872" y="1606104"/>
            <a:ext cx="7772400" cy="2232248"/>
          </a:xfrm>
        </p:spPr>
        <p:txBody>
          <a:bodyPr>
            <a:noAutofit/>
          </a:bodyPr>
          <a:lstStyle/>
          <a:p>
            <a:pPr algn="ctr"/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Izvješće o provedenom studentskom vrednovanju rada stručnih </a:t>
            </a:r>
            <a:r>
              <a:rPr lang="hr-HR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i administrativnih službi </a:t>
            </a: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te </a:t>
            </a:r>
            <a:r>
              <a:rPr lang="hr-HR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drugih vidova studentskog </a:t>
            </a: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života </a:t>
            </a:r>
            <a:b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</a:br>
            <a:r>
              <a:rPr lang="hr-HR" sz="2400" dirty="0" err="1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akad.god</a:t>
            </a: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. 202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2</a:t>
            </a: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.-202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3</a:t>
            </a: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/>
            </a:r>
            <a:b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</a:br>
            <a:r>
              <a:rPr lang="hr-HR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anose="02050604050505020204" pitchFamily="18" charset="0"/>
              </a:rPr>
              <a:t>na Ekonomskom fakultetu</a:t>
            </a:r>
            <a:endParaRPr lang="hr-HR" sz="2400" dirty="0">
              <a:solidFill>
                <a:schemeClr val="bg2">
                  <a:lumMod val="50000"/>
                </a:schemeClr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1</a:t>
            </a:fld>
            <a:endParaRPr lang="hr-HR"/>
          </a:p>
        </p:txBody>
      </p:sp>
      <p:pic>
        <p:nvPicPr>
          <p:cNvPr id="1026" name="Picture 2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61" y="404664"/>
            <a:ext cx="8012526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32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/>
              <a:t>Mjere za </a:t>
            </a:r>
            <a:r>
              <a:rPr lang="hr-HR" b="1" dirty="0" smtClean="0"/>
              <a:t>poboljšanje ( UNIST)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680520"/>
          </a:xfrm>
        </p:spPr>
        <p:txBody>
          <a:bodyPr>
            <a:normAutofit lnSpcReduction="10000"/>
          </a:bodyPr>
          <a:lstStyle/>
          <a:p>
            <a:pPr algn="just"/>
            <a:r>
              <a:rPr lang="hr-HR" sz="2000" dirty="0">
                <a:latin typeface="Bookman Old Style" panose="02050604050505020204" pitchFamily="18" charset="0"/>
              </a:rPr>
              <a:t>Ispravljati uočene negativnosti, uključivanjem više sudionika u rasprave (osim uprava Sveučilišta i sastavnica aktivno uključiti i Studentski zbor i sl.)</a:t>
            </a:r>
          </a:p>
          <a:p>
            <a:pPr lvl="0" algn="just"/>
            <a:endParaRPr lang="en-US" sz="1200" dirty="0" smtClean="0">
              <a:latin typeface="Bookman Old Style" panose="02050604050505020204" pitchFamily="18" charset="0"/>
            </a:endParaRPr>
          </a:p>
          <a:p>
            <a:pPr lvl="0" algn="just"/>
            <a:r>
              <a:rPr lang="hr-HR" sz="2000" dirty="0" smtClean="0">
                <a:latin typeface="Bookman Old Style" panose="02050604050505020204" pitchFamily="18" charset="0"/>
              </a:rPr>
              <a:t>Sveučilište</a:t>
            </a:r>
            <a:r>
              <a:rPr lang="hr-HR" sz="2000" dirty="0">
                <a:latin typeface="Bookman Old Style" panose="02050604050505020204" pitchFamily="18" charset="0"/>
              </a:rPr>
              <a:t>, sastavnice i Studentski zbor trebaju poboljšati informiranost studenata o svim mogućnostima korištenja postojećih sadržaja, ali i pripremama za buduće sadržaje koji obogaćuju i olakšavaju njihov rad za vrijeme studiranja. </a:t>
            </a:r>
            <a:endParaRPr lang="hr-HR" sz="2000" dirty="0" smtClean="0">
              <a:latin typeface="Bookman Old Style" panose="02050604050505020204" pitchFamily="18" charset="0"/>
            </a:endParaRPr>
          </a:p>
          <a:p>
            <a:pPr lvl="0" algn="just"/>
            <a:endParaRPr lang="hr-HR" sz="1200" dirty="0">
              <a:latin typeface="Bookman Old Style" panose="02050604050505020204" pitchFamily="18" charset="0"/>
            </a:endParaRPr>
          </a:p>
          <a:p>
            <a:pPr lvl="0" algn="just"/>
            <a:r>
              <a:rPr lang="hr-HR" sz="2000" dirty="0">
                <a:latin typeface="Bookman Old Style" panose="02050604050505020204" pitchFamily="18" charset="0"/>
              </a:rPr>
              <a:t>Sastavnice trebaju raditi na informiranju studenata o važnosti ispunjavanja anketnih upitnika i poticati ih na sudjelovanje u provođenju vrednovanja rada administrativnih službi i drugih vidova studentskog života kako bi se podigao postotak ispunjenosti anketnih upitnika, a prvenstveno kako bi izrazili sve probleme i potrebe s kojima se svakodnevno susreću.</a:t>
            </a:r>
          </a:p>
          <a:p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77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/>
              <a:t>Mjere za </a:t>
            </a:r>
            <a:r>
              <a:rPr lang="hr-HR" b="1" dirty="0" smtClean="0"/>
              <a:t>poboljšanje (ODBOR ZA UNAPRJEĐENJE KVALITETE</a:t>
            </a:r>
            <a:r>
              <a:rPr lang="hr-HR" b="1" dirty="0" smtClean="0"/>
              <a:t>)</a:t>
            </a:r>
            <a:endParaRPr lang="hr-HR" sz="31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176464"/>
          </a:xfrm>
        </p:spPr>
        <p:txBody>
          <a:bodyPr>
            <a:normAutofit/>
          </a:bodyPr>
          <a:lstStyle/>
          <a:p>
            <a:r>
              <a:rPr lang="hr-HR" sz="2000" dirty="0">
                <a:latin typeface="Bookman Old Style" panose="02050604050505020204" pitchFamily="18" charset="0"/>
              </a:rPr>
              <a:t>Poboljšati informiranost studenata o provedbi </a:t>
            </a:r>
            <a:r>
              <a:rPr lang="hr-HR" sz="2000" dirty="0" smtClean="0">
                <a:latin typeface="Bookman Old Style" panose="02050604050505020204" pitchFamily="18" charset="0"/>
              </a:rPr>
              <a:t>vrednovanja</a:t>
            </a:r>
            <a:r>
              <a:rPr lang="en-US" sz="2000" dirty="0" smtClean="0"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latin typeface="Bookman Old Style" panose="02050604050505020204" pitchFamily="18" charset="0"/>
              </a:rPr>
              <a:t>(</a:t>
            </a:r>
            <a:r>
              <a:rPr lang="hr-HR" sz="2000" dirty="0">
                <a:latin typeface="Bookman Old Style" panose="02050604050505020204" pitchFamily="18" charset="0"/>
              </a:rPr>
              <a:t>web, moodle, </a:t>
            </a:r>
            <a:r>
              <a:rPr lang="hr-HR" sz="2000" dirty="0" smtClean="0">
                <a:latin typeface="Bookman Old Style" panose="02050604050505020204" pitchFamily="18" charset="0"/>
              </a:rPr>
              <a:t>…).</a:t>
            </a:r>
            <a:endParaRPr lang="en-US" sz="2000" dirty="0" smtClean="0">
              <a:latin typeface="Bookman Old Style" panose="02050604050505020204" pitchFamily="18" charset="0"/>
            </a:endParaRPr>
          </a:p>
          <a:p>
            <a:endParaRPr lang="en-US" sz="2000" dirty="0">
              <a:latin typeface="Bookman Old Style" panose="02050604050505020204" pitchFamily="18" charset="0"/>
            </a:endParaRPr>
          </a:p>
          <a:p>
            <a:r>
              <a:rPr lang="hr-HR" sz="2000" dirty="0" smtClean="0">
                <a:latin typeface="Bookman Old Style" panose="02050604050505020204" pitchFamily="18" charset="0"/>
              </a:rPr>
              <a:t>Poboljšati </a:t>
            </a:r>
            <a:r>
              <a:rPr lang="hr-HR" sz="2000" dirty="0">
                <a:latin typeface="Bookman Old Style" panose="02050604050505020204" pitchFamily="18" charset="0"/>
              </a:rPr>
              <a:t>informiranost studenata o važnosti </a:t>
            </a:r>
            <a:r>
              <a:rPr lang="hr-HR" sz="2000" dirty="0" smtClean="0">
                <a:latin typeface="Bookman Old Style" panose="02050604050505020204" pitchFamily="18" charset="0"/>
              </a:rPr>
              <a:t>vrednovanja</a:t>
            </a:r>
            <a:r>
              <a:rPr lang="en-US" sz="2000" dirty="0" smtClean="0">
                <a:latin typeface="Bookman Old Style" panose="02050604050505020204" pitchFamily="18" charset="0"/>
              </a:rPr>
              <a:t> </a:t>
            </a:r>
            <a:r>
              <a:rPr lang="sv-SE" sz="2000" dirty="0" smtClean="0">
                <a:latin typeface="Bookman Old Style" panose="02050604050505020204" pitchFamily="18" charset="0"/>
              </a:rPr>
              <a:t>rada </a:t>
            </a:r>
            <a:r>
              <a:rPr lang="sv-SE" sz="2000" dirty="0">
                <a:latin typeface="Bookman Old Style" panose="02050604050505020204" pitchFamily="18" charset="0"/>
              </a:rPr>
              <a:t>administrativnih službi i drugih vidova </a:t>
            </a:r>
            <a:r>
              <a:rPr lang="sv-SE" sz="2000" dirty="0" smtClean="0">
                <a:latin typeface="Bookman Old Style" panose="02050604050505020204" pitchFamily="18" charset="0"/>
              </a:rPr>
              <a:t>studentskog </a:t>
            </a:r>
            <a:r>
              <a:rPr lang="hr-HR" sz="2000" dirty="0" smtClean="0">
                <a:latin typeface="Bookman Old Style" panose="02050604050505020204" pitchFamily="18" charset="0"/>
              </a:rPr>
              <a:t>života </a:t>
            </a:r>
            <a:r>
              <a:rPr lang="hr-HR" sz="2000" dirty="0">
                <a:latin typeface="Bookman Old Style" panose="02050604050505020204" pitchFamily="18" charset="0"/>
              </a:rPr>
              <a:t>kao mehanizmom kojim izražavaju zadovoljstvo </a:t>
            </a:r>
            <a:r>
              <a:rPr lang="hr-HR" sz="2000" dirty="0" smtClean="0">
                <a:latin typeface="Bookman Old Style" panose="02050604050505020204" pitchFamily="18" charset="0"/>
              </a:rPr>
              <a:t>u</a:t>
            </a:r>
            <a:r>
              <a:rPr lang="en-US" sz="2000" dirty="0" smtClean="0">
                <a:latin typeface="Bookman Old Style" panose="02050604050505020204" pitchFamily="18" charset="0"/>
              </a:rPr>
              <a:t> </a:t>
            </a:r>
            <a:r>
              <a:rPr lang="it-IT" sz="2000" dirty="0" smtClean="0">
                <a:latin typeface="Bookman Old Style" panose="02050604050505020204" pitchFamily="18" charset="0"/>
              </a:rPr>
              <a:t>suradnji </a:t>
            </a:r>
            <a:r>
              <a:rPr lang="it-IT" sz="2000" dirty="0">
                <a:latin typeface="Bookman Old Style" panose="02050604050505020204" pitchFamily="18" charset="0"/>
              </a:rPr>
              <a:t>sa Fakultetom i/ili probleme i potrebe s kojima </a:t>
            </a:r>
            <a:r>
              <a:rPr lang="it-IT" sz="2000" dirty="0" smtClean="0">
                <a:latin typeface="Bookman Old Style" panose="02050604050505020204" pitchFamily="18" charset="0"/>
              </a:rPr>
              <a:t>se </a:t>
            </a:r>
            <a:r>
              <a:rPr lang="hr-HR" sz="2000" dirty="0" smtClean="0">
                <a:latin typeface="Bookman Old Style" panose="02050604050505020204" pitchFamily="18" charset="0"/>
              </a:rPr>
              <a:t>svakodnevno </a:t>
            </a:r>
            <a:r>
              <a:rPr lang="hr-HR" sz="2000" dirty="0">
                <a:latin typeface="Bookman Old Style" panose="02050604050505020204" pitchFamily="18" charset="0"/>
              </a:rPr>
              <a:t>susreću</a:t>
            </a:r>
            <a:r>
              <a:rPr lang="hr-HR" sz="2000" dirty="0" smtClean="0">
                <a:latin typeface="Bookman Old Style" panose="02050604050505020204" pitchFamily="18" charset="0"/>
              </a:rPr>
              <a:t>.</a:t>
            </a:r>
            <a:endParaRPr lang="en-US" sz="2000" dirty="0" smtClean="0">
              <a:latin typeface="Bookman Old Style" panose="02050604050505020204" pitchFamily="18" charset="0"/>
            </a:endParaRPr>
          </a:p>
          <a:p>
            <a:endParaRPr lang="en-US" sz="2000" dirty="0" smtClean="0">
              <a:latin typeface="Bookman Old Style" panose="02050604050505020204" pitchFamily="18" charset="0"/>
            </a:endParaRPr>
          </a:p>
          <a:p>
            <a:r>
              <a:rPr lang="hr-HR" sz="2000" dirty="0" smtClean="0">
                <a:latin typeface="Bookman Old Style" panose="02050604050505020204" pitchFamily="18" charset="0"/>
              </a:rPr>
              <a:t>Zatražiti </a:t>
            </a:r>
            <a:r>
              <a:rPr lang="hr-HR" sz="2000" dirty="0">
                <a:latin typeface="Bookman Old Style" panose="02050604050505020204" pitchFamily="18" charset="0"/>
              </a:rPr>
              <a:t>poboljšanje upute od strane Sveučilišta u vezi </a:t>
            </a:r>
            <a:r>
              <a:rPr lang="hr-HR" sz="2000" dirty="0" smtClean="0">
                <a:latin typeface="Bookman Old Style" panose="02050604050505020204" pitchFamily="18" charset="0"/>
              </a:rPr>
              <a:t>načina</a:t>
            </a:r>
            <a:r>
              <a:rPr lang="en-US" sz="2000" dirty="0" smtClean="0"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latin typeface="Bookman Old Style" panose="02050604050505020204" pitchFamily="18" charset="0"/>
              </a:rPr>
              <a:t>popunjavanja </a:t>
            </a:r>
            <a:r>
              <a:rPr lang="hr-HR" sz="2000" dirty="0">
                <a:latin typeface="Bookman Old Style" panose="02050604050505020204" pitchFamily="18" charset="0"/>
              </a:rPr>
              <a:t>anketnih upitnika sa ciljem jasnoće opisa </a:t>
            </a:r>
            <a:r>
              <a:rPr lang="en-US" sz="2000" dirty="0" err="1" smtClean="0">
                <a:latin typeface="Bookman Old Style" panose="02050604050505020204" pitchFamily="18" charset="0"/>
              </a:rPr>
              <a:t>i</a:t>
            </a:r>
            <a:r>
              <a:rPr lang="en-US" sz="2000" dirty="0" smtClean="0"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latin typeface="Bookman Old Style" panose="02050604050505020204" pitchFamily="18" charset="0"/>
              </a:rPr>
              <a:t>isticanja </a:t>
            </a:r>
            <a:r>
              <a:rPr lang="hr-HR" sz="2000" dirty="0">
                <a:latin typeface="Bookman Old Style" panose="02050604050505020204" pitchFamily="18" charset="0"/>
              </a:rPr>
              <a:t>važnosti aktivnosti studentskog vrednovanja</a:t>
            </a:r>
            <a:r>
              <a:rPr lang="hr-HR" sz="2000" dirty="0"/>
              <a:t>.</a:t>
            </a:r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093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 descr="logo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5103"/>
            <a:ext cx="8064896" cy="6172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odnaslov 2"/>
          <p:cNvSpPr txBox="1">
            <a:spLocks/>
          </p:cNvSpPr>
          <p:nvPr/>
        </p:nvSpPr>
        <p:spPr>
          <a:xfrm>
            <a:off x="755576" y="1268760"/>
            <a:ext cx="7632848" cy="3888432"/>
          </a:xfrm>
          <a:prstGeom prst="rect">
            <a:avLst/>
          </a:prstGeom>
        </p:spPr>
        <p:txBody>
          <a:bodyPr vert="horz" lIns="45720" rIns="45720">
            <a:normAutofit lnSpcReduction="10000"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l"/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Cilj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provedenog vrednovanja je utvrditi stavove studenata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o:</a:t>
            </a: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infrastrukturi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sastavnice, </a:t>
            </a:r>
            <a:endParaRPr lang="hr-HR" sz="20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radu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službi sastavnice (knjižnica, studentska referada, uprava), </a:t>
            </a:r>
            <a:endParaRPr lang="hr-HR" sz="20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studentskom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zboru sastavnice, </a:t>
            </a:r>
            <a:endParaRPr lang="hr-HR" sz="20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marL="342900" indent="-342900" algn="l">
              <a:buFontTx/>
              <a:buChar char="-"/>
            </a:pP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o međunarodnoj suradnji, studentskom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smještaju, prehrani, sportu i rekreaciji te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zdravstvenoj 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zaštiti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algn="l">
              <a:defRPr/>
            </a:pPr>
            <a:endParaRPr lang="hr-HR" sz="2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l">
              <a:defRPr/>
            </a:pP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Vrednovanje je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provedeno</a:t>
            </a:r>
            <a:r>
              <a:rPr lang="en-US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u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potpunosti elektroničkim putem</a:t>
            </a:r>
            <a:r>
              <a:rPr lang="en-US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te</a:t>
            </a:r>
            <a:r>
              <a:rPr lang="en-US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uključilo</a:t>
            </a:r>
            <a:r>
              <a:rPr lang="en-US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studente preddiplomskih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, diplomskih i integriranih studijskih </a:t>
            </a:r>
            <a:r>
              <a:rPr lang="hr-HR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programa Sveučilišta u Splitu, </a:t>
            </a:r>
            <a:r>
              <a:rPr lang="hr-HR" sz="2000" dirty="0">
                <a:solidFill>
                  <a:srgbClr val="FF0000"/>
                </a:solidFill>
                <a:latin typeface="Bookman Old Style" panose="02050604050505020204" pitchFamily="18" charset="0"/>
              </a:rPr>
              <a:t>osim </a:t>
            </a:r>
            <a:r>
              <a:rPr lang="hr-HR" sz="20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studenata završnih </a:t>
            </a:r>
            <a:r>
              <a:rPr lang="hr-HR" sz="2000" dirty="0">
                <a:solidFill>
                  <a:srgbClr val="FF0000"/>
                </a:solidFill>
                <a:latin typeface="Bookman Old Style" panose="02050604050505020204" pitchFamily="18" charset="0"/>
              </a:rPr>
              <a:t>godina studija</a:t>
            </a:r>
            <a:r>
              <a:rPr lang="hr-HR" sz="2000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  <a:p>
            <a:pPr algn="l"/>
            <a:endParaRPr lang="hr-HR" sz="2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l"/>
            <a:endParaRPr lang="hr-HR" sz="2000" dirty="0">
              <a:latin typeface="Bookman Old Style" panose="02050604050505020204" pitchFamily="18" charset="0"/>
            </a:endParaRPr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6851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hr-HR" sz="2000" dirty="0" smtClean="0">
                <a:effectLst/>
                <a:latin typeface="Bookman Old Style" panose="02050604050505020204" pitchFamily="18" charset="0"/>
              </a:rPr>
              <a:t>Ukupan postotak </a:t>
            </a:r>
            <a:r>
              <a:rPr lang="hr-HR" sz="2000" noProof="1">
                <a:effectLst/>
                <a:latin typeface="Bookman Old Style" panose="02050604050505020204" pitchFamily="18" charset="0"/>
              </a:rPr>
              <a:t>izlaznosti</a:t>
            </a:r>
            <a:r>
              <a:rPr lang="hr-HR" sz="2000" dirty="0">
                <a:effectLst/>
                <a:latin typeface="Bookman Old Style" panose="02050604050505020204" pitchFamily="18" charset="0"/>
              </a:rPr>
              <a:t> studenata-(hrv. i </a:t>
            </a:r>
            <a:r>
              <a:rPr lang="hr-HR" sz="2000" noProof="1">
                <a:effectLst/>
                <a:latin typeface="Bookman Old Style" panose="02050604050505020204" pitchFamily="18" charset="0"/>
              </a:rPr>
              <a:t>eng.</a:t>
            </a:r>
            <a:r>
              <a:rPr lang="hr-HR" sz="2000" dirty="0">
                <a:effectLst/>
                <a:latin typeface="Bookman Old Style" panose="02050604050505020204" pitchFamily="18" charset="0"/>
              </a:rPr>
              <a:t> upitnik)</a:t>
            </a:r>
            <a:br>
              <a:rPr lang="hr-HR" sz="2000" dirty="0">
                <a:effectLst/>
                <a:latin typeface="Bookman Old Style" panose="02050604050505020204" pitchFamily="18" charset="0"/>
              </a:rPr>
            </a:br>
            <a:endParaRPr lang="hr-HR" sz="2000" dirty="0">
              <a:effectLst/>
              <a:latin typeface="Bookman Old Style" panose="02050604050505020204" pitchFamily="18" charset="0"/>
            </a:endParaRPr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3</a:t>
            </a:fld>
            <a:endParaRPr lang="hr-HR"/>
          </a:p>
        </p:txBody>
      </p:sp>
      <p:graphicFrame>
        <p:nvGraphicFramePr>
          <p:cNvPr id="11" name="Tablic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41380"/>
              </p:ext>
            </p:extLst>
          </p:nvPr>
        </p:nvGraphicFramePr>
        <p:xfrm>
          <a:off x="442361" y="548680"/>
          <a:ext cx="8378110" cy="5979233"/>
        </p:xfrm>
        <a:graphic>
          <a:graphicData uri="http://schemas.openxmlformats.org/drawingml/2006/table">
            <a:tbl>
              <a:tblPr/>
              <a:tblGrid>
                <a:gridCol w="2464021">
                  <a:extLst>
                    <a:ext uri="{9D8B030D-6E8A-4147-A177-3AD203B41FA5}">
                      <a16:colId xmlns:a16="http://schemas.microsoft.com/office/drawing/2014/main" val="2574306068"/>
                    </a:ext>
                  </a:extLst>
                </a:gridCol>
                <a:gridCol w="864576">
                  <a:extLst>
                    <a:ext uri="{9D8B030D-6E8A-4147-A177-3AD203B41FA5}">
                      <a16:colId xmlns:a16="http://schemas.microsoft.com/office/drawing/2014/main" val="1395372796"/>
                    </a:ext>
                  </a:extLst>
                </a:gridCol>
                <a:gridCol w="785978">
                  <a:extLst>
                    <a:ext uri="{9D8B030D-6E8A-4147-A177-3AD203B41FA5}">
                      <a16:colId xmlns:a16="http://schemas.microsoft.com/office/drawing/2014/main" val="1593189890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val="1480836627"/>
                    </a:ext>
                  </a:extLst>
                </a:gridCol>
                <a:gridCol w="377599">
                  <a:extLst>
                    <a:ext uri="{9D8B030D-6E8A-4147-A177-3AD203B41FA5}">
                      <a16:colId xmlns:a16="http://schemas.microsoft.com/office/drawing/2014/main" val="4232246193"/>
                    </a:ext>
                  </a:extLst>
                </a:gridCol>
                <a:gridCol w="486497">
                  <a:extLst>
                    <a:ext uri="{9D8B030D-6E8A-4147-A177-3AD203B41FA5}">
                      <a16:colId xmlns:a16="http://schemas.microsoft.com/office/drawing/2014/main" val="226073196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122584987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28693340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36431612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39436902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245199239"/>
                    </a:ext>
                  </a:extLst>
                </a:gridCol>
                <a:gridCol w="432047">
                  <a:extLst>
                    <a:ext uri="{9D8B030D-6E8A-4147-A177-3AD203B41FA5}">
                      <a16:colId xmlns:a16="http://schemas.microsoft.com/office/drawing/2014/main" val="2000984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Sastavnica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Broj generiranih </a:t>
                      </a:r>
                      <a:r>
                        <a:rPr lang="hr-H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poveznica</a:t>
                      </a:r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Broj ispunjenih upitnika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5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Postotak ispunjenih upitnika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Postotak ispunjenih upitnika</a:t>
                      </a:r>
                    </a:p>
                  </a:txBody>
                  <a:tcPr marL="9525" marR="9525" marT="9525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079384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Akademska godina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202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  <a:r>
                        <a:rPr lang="hr-H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./202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r>
                        <a:rPr lang="hr-H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  <a:endParaRPr lang="hr-HR" sz="9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2021./2022</a:t>
                      </a:r>
                      <a:r>
                        <a:rPr kumimoji="0"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2020. /2021.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2019. /2020.</a:t>
                      </a:r>
                      <a:endParaRPr kumimoji="0" lang="hr-H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2018</a:t>
                      </a:r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2019.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2017</a:t>
                      </a:r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2018.</a:t>
                      </a:r>
                    </a:p>
                  </a:txBody>
                  <a:tcPr marL="9525" marR="9525" marT="9525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2016</a:t>
                      </a:r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2015</a:t>
                      </a:r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464646"/>
                          </a:solidFill>
                          <a:effectLst/>
                          <a:latin typeface="Bookman Old Style" panose="02050604050505020204" pitchFamily="18" charset="0"/>
                        </a:rPr>
                        <a:t>2014</a:t>
                      </a:r>
                      <a:r>
                        <a:rPr lang="hr-HR" sz="800" b="0" i="0" u="none" strike="noStrike" dirty="0" smtClean="0">
                          <a:solidFill>
                            <a:srgbClr val="464646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800" b="0" i="0" u="none" strike="noStrike" dirty="0">
                          <a:solidFill>
                            <a:srgbClr val="464646"/>
                          </a:solidFill>
                          <a:effectLst/>
                          <a:latin typeface="Bookman Old Style" panose="02050604050505020204" pitchFamily="18" charset="0"/>
                        </a:rPr>
                        <a:t>2015.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322066"/>
                  </a:ext>
                </a:extLst>
              </a:tr>
              <a:tr h="305926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Ekonomski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1.498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7274983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Fakultet elektrotehnike, strojarstva  i brodogradnje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1.467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512226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nn-NO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Fakultet građevinarstva, arhitekture i geodezije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766857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Filozofski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171549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Katolički-bogoslovni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864911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Kemijsko-tehnološki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823314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Kineziološki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48132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Medicinski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271-eng</a:t>
                      </a:r>
                    </a:p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743-hr (1.014)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5-eng</a:t>
                      </a:r>
                    </a:p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39-hr (44)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2%-</a:t>
                      </a:r>
                      <a:r>
                        <a:rPr kumimoji="0" lang="hr-HR" sz="900" b="0" i="0" u="none" strike="noStrike" kern="1200" noProof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eng</a:t>
                      </a:r>
                    </a:p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noProof="1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5%-hr (4%)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501219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Pomorski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200029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Pravni fakultet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0,11%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0,38%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884065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Prijediplomski</a:t>
                      </a:r>
                      <a:r>
                        <a:rPr lang="en-US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Komunikacija</a:t>
                      </a:r>
                      <a:r>
                        <a:rPr lang="en-US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i</a:t>
                      </a:r>
                      <a:r>
                        <a:rPr lang="en-US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mediji</a:t>
                      </a:r>
                      <a:endParaRPr lang="hr-HR" sz="900" b="0" i="0" u="none" strike="noStrike" dirty="0"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kumimoji="0" lang="hr-H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hr-H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2273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Prirodoslovno-matematički fakultet</a:t>
                      </a:r>
                    </a:p>
                    <a:p>
                      <a:pPr algn="l" rtl="0" fontAlgn="ctr"/>
                      <a:endParaRPr lang="hr-HR" sz="900" b="0" i="0" u="none" strike="noStrike" dirty="0"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13%</a:t>
                      </a:r>
                      <a:endParaRPr kumimoji="0" lang="hr-H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369555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900" b="0" i="0" u="none" strike="noStrike" kern="1200" noProof="0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Studij Hotelijerstvo i gastronomija</a:t>
                      </a:r>
                      <a:endParaRPr lang="hr-HR" sz="900" b="0" i="0" u="none" strike="noStrike" dirty="0"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440741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Studij </a:t>
                      </a:r>
                      <a:r>
                        <a:rPr lang="hr-HR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Mediteranska</a:t>
                      </a:r>
                      <a:r>
                        <a:rPr lang="hr-HR" sz="9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hr-HR" sz="9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poljoprivreda</a:t>
                      </a:r>
                      <a:endParaRPr lang="hr-HR" sz="900" b="0" i="0" u="none" strike="noStrike" dirty="0"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853598"/>
                  </a:ext>
                </a:extLst>
              </a:tr>
              <a:tr h="199591">
                <a:tc>
                  <a:txBody>
                    <a:bodyPr/>
                    <a:lstStyle/>
                    <a:p>
                      <a:pPr algn="l" rtl="0" fontAlgn="ctr"/>
                      <a:r>
                        <a:rPr kumimoji="0" lang="hr-HR" sz="9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Studij Vojno pomorstvo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498672"/>
                  </a:ext>
                </a:extLst>
              </a:tr>
              <a:tr h="300213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forenzične znanosti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948611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stručne studije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1.252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590439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studije mora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10%</a:t>
                      </a:r>
                      <a:endParaRPr kumimoji="0" lang="hr-HR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15%</a:t>
                      </a:r>
                      <a:endParaRPr kumimoji="0" lang="hr-HR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70318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zdravstvenih studija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971744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Umjetnička akademija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10%</a:t>
                      </a:r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0,83%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571193"/>
                  </a:ext>
                </a:extLst>
              </a:tr>
              <a:tr h="22018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UKUPNO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11.361</a:t>
                      </a:r>
                      <a:endParaRPr kumimoji="0"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</a:rPr>
                        <a:t>11%</a:t>
                      </a:r>
                      <a:endParaRPr lang="hr-HR" sz="900" b="0" i="0" u="none" strike="noStrike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1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342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2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20463" y="399494"/>
            <a:ext cx="8229600" cy="490066"/>
          </a:xfrm>
        </p:spPr>
        <p:txBody>
          <a:bodyPr>
            <a:normAutofit/>
          </a:bodyPr>
          <a:lstStyle/>
          <a:p>
            <a:r>
              <a:rPr lang="hr-HR" sz="2000" dirty="0" smtClean="0">
                <a:effectLst/>
                <a:latin typeface="Bookman Old Style" panose="02050604050505020204" pitchFamily="18" charset="0"/>
              </a:rPr>
              <a:t>Globalni indeks (hrvatski upitnik)</a:t>
            </a:r>
            <a:endParaRPr lang="hr-HR" sz="2000" dirty="0">
              <a:effectLst/>
              <a:latin typeface="Bookman Old Style" panose="02050604050505020204" pitchFamily="18" charset="0"/>
            </a:endParaRPr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4</a:t>
            </a:fld>
            <a:endParaRPr lang="hr-HR"/>
          </a:p>
        </p:txBody>
      </p:sp>
      <p:graphicFrame>
        <p:nvGraphicFramePr>
          <p:cNvPr id="6" name="Tablic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20331"/>
              </p:ext>
            </p:extLst>
          </p:nvPr>
        </p:nvGraphicFramePr>
        <p:xfrm>
          <a:off x="420463" y="881456"/>
          <a:ext cx="7895953" cy="5077316"/>
        </p:xfrm>
        <a:graphic>
          <a:graphicData uri="http://schemas.openxmlformats.org/drawingml/2006/table">
            <a:tbl>
              <a:tblPr firstRow="1" lastRow="1"/>
              <a:tblGrid>
                <a:gridCol w="2911837">
                  <a:extLst>
                    <a:ext uri="{9D8B030D-6E8A-4147-A177-3AD203B41FA5}">
                      <a16:colId xmlns:a16="http://schemas.microsoft.com/office/drawing/2014/main" val="2357227835"/>
                    </a:ext>
                  </a:extLst>
                </a:gridCol>
                <a:gridCol w="735644">
                  <a:extLst>
                    <a:ext uri="{9D8B030D-6E8A-4147-A177-3AD203B41FA5}">
                      <a16:colId xmlns:a16="http://schemas.microsoft.com/office/drawing/2014/main" val="31387525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288801757"/>
                    </a:ext>
                  </a:extLst>
                </a:gridCol>
                <a:gridCol w="144016">
                  <a:extLst>
                    <a:ext uri="{9D8B030D-6E8A-4147-A177-3AD203B41FA5}">
                      <a16:colId xmlns:a16="http://schemas.microsoft.com/office/drawing/2014/main" val="12510179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9108287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571417885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471797792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26673559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05576948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76228150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970657041"/>
                    </a:ext>
                  </a:extLst>
                </a:gridCol>
              </a:tblGrid>
              <a:tr h="43856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200" b="1" i="0" u="none" strike="noStrike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Sastavnica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  <a:r>
                        <a:rPr lang="hr-HR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./</a:t>
                      </a:r>
                      <a:br>
                        <a:rPr lang="hr-HR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</a:br>
                      <a:r>
                        <a:rPr lang="hr-HR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202</a:t>
                      </a:r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r>
                        <a:rPr lang="hr-HR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  <a:endParaRPr lang="hr-HR" sz="10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2021./</a:t>
                      </a:r>
                      <a:b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</a:b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2022.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2020./</a:t>
                      </a:r>
                      <a:b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</a:b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2021.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2019. /2020.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2018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 /</a:t>
                      </a:r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2019.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2017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2018.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2016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2017.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2015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2016.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2014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 /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2015.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921559"/>
                  </a:ext>
                </a:extLst>
              </a:tr>
              <a:tr h="276923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1" i="0" u="none" strike="noStrike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Ekonomski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3,2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721827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Fakultet elektrotehnike, strojarstva i brodogradnje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639683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nn-NO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Fakultet građevinarstva arhitekture i geodezije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159144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Filozofski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965159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Katoličko-bogoslovni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0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056935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Kemijsko-tehnološki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147903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Kineziološki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239710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Medicinski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237154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Pomorski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3,9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2,9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642905"/>
                  </a:ext>
                </a:extLst>
              </a:tr>
              <a:tr h="116827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Pravni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027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Prijediplomski</a:t>
                      </a:r>
                      <a:r>
                        <a:rPr lang="en-US" sz="9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baseline="0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Komunikacija</a:t>
                      </a:r>
                      <a:r>
                        <a:rPr lang="en-US" sz="9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baseline="0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i</a:t>
                      </a:r>
                      <a:r>
                        <a:rPr lang="en-US" sz="9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en-US" sz="900" b="0" i="0" u="none" strike="noStrike" baseline="0" dirty="0" err="1" smtClean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mediji</a:t>
                      </a:r>
                      <a:endParaRPr lang="hr-HR" sz="900" b="0" i="0" u="none" strike="noStrike" dirty="0">
                        <a:solidFill>
                          <a:srgbClr val="FFFFFF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3,2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rtl="0" eaLnBrk="1" fontAlgn="ctr" latinLnBrk="0" hangingPunct="1"/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650425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Prirodoslovno-matematički fakultet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916214"/>
                  </a:ext>
                </a:extLst>
              </a:tr>
              <a:tr h="214983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kumimoji="0" lang="hr-HR" sz="9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Studij Hotelijerstvo i gastronomija</a:t>
                      </a:r>
                    </a:p>
                  </a:txBody>
                  <a:tcPr marL="6469" marR="6469" marT="6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6486588"/>
                  </a:ext>
                </a:extLst>
              </a:tr>
              <a:tr h="15021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kumimoji="0" lang="hr-HR" sz="9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Studij Mediteranska poljoprivreda</a:t>
                      </a:r>
                    </a:p>
                  </a:txBody>
                  <a:tcPr marL="6469" marR="6469" marT="6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4,6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368167"/>
                  </a:ext>
                </a:extLst>
              </a:tr>
              <a:tr h="15746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kumimoji="0" lang="hr-HR" sz="9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Studij Vojno pomorstvo</a:t>
                      </a:r>
                    </a:p>
                  </a:txBody>
                  <a:tcPr marL="6469" marR="6469" marT="64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kumimoji="0" lang="hr-HR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713113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forenzične znanosti</a:t>
                      </a:r>
                    </a:p>
                  </a:txBody>
                  <a:tcPr marL="8654" marR="8654" marT="86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4,3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479951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stručne studije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211052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za studije mora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-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748791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Sveučilišni odjel zdravstvenih studija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206455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Umjetnička akademija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4,3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178467"/>
                  </a:ext>
                </a:extLst>
              </a:tr>
              <a:tr h="233654"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Sveučilište u Splitu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469" marR="6469" marT="64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8654" marR="8654" marT="8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856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7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57199" y="620688"/>
            <a:ext cx="8229600" cy="490066"/>
          </a:xfrm>
        </p:spPr>
        <p:txBody>
          <a:bodyPr>
            <a:normAutofit/>
          </a:bodyPr>
          <a:lstStyle/>
          <a:p>
            <a:r>
              <a:rPr lang="hr-HR" sz="2000" dirty="0" smtClean="0">
                <a:effectLst/>
                <a:latin typeface="Bookman Old Style" panose="02050604050505020204" pitchFamily="18" charset="0"/>
              </a:rPr>
              <a:t>Globalni indeks prema grupama pitanja</a:t>
            </a:r>
            <a:r>
              <a:rPr lang="en-US" sz="2000" dirty="0" smtClean="0">
                <a:effectLst/>
                <a:latin typeface="Bookman Old Style" panose="02050604050505020204" pitchFamily="18" charset="0"/>
              </a:rPr>
              <a:t> </a:t>
            </a:r>
            <a:r>
              <a:rPr lang="hr-HR" sz="2000" dirty="0">
                <a:effectLst/>
                <a:latin typeface="Bookman Old Style" panose="02050604050505020204" pitchFamily="18" charset="0"/>
              </a:rPr>
              <a:t>(hrvatski upitnik)</a:t>
            </a:r>
          </a:p>
        </p:txBody>
      </p:sp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5</a:t>
            </a:fld>
            <a:endParaRPr lang="hr-HR"/>
          </a:p>
        </p:txBody>
      </p:sp>
      <p:graphicFrame>
        <p:nvGraphicFramePr>
          <p:cNvPr id="7" name="Rezervirano mjesto sadržaja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798770"/>
              </p:ext>
            </p:extLst>
          </p:nvPr>
        </p:nvGraphicFramePr>
        <p:xfrm>
          <a:off x="457199" y="1196752"/>
          <a:ext cx="8229601" cy="4416306"/>
        </p:xfrm>
        <a:graphic>
          <a:graphicData uri="http://schemas.openxmlformats.org/drawingml/2006/table">
            <a:tbl>
              <a:tblPr/>
              <a:tblGrid>
                <a:gridCol w="3840703">
                  <a:extLst>
                    <a:ext uri="{9D8B030D-6E8A-4147-A177-3AD203B41FA5}">
                      <a16:colId xmlns:a16="http://schemas.microsoft.com/office/drawing/2014/main" val="4036339446"/>
                    </a:ext>
                  </a:extLst>
                </a:gridCol>
                <a:gridCol w="922170">
                  <a:extLst>
                    <a:ext uri="{9D8B030D-6E8A-4147-A177-3AD203B41FA5}">
                      <a16:colId xmlns:a16="http://schemas.microsoft.com/office/drawing/2014/main" val="203349449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291582051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901140617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663593888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11699006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105580836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97701971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19838913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3579752201"/>
                    </a:ext>
                  </a:extLst>
                </a:gridCol>
                <a:gridCol w="514400">
                  <a:extLst>
                    <a:ext uri="{9D8B030D-6E8A-4147-A177-3AD203B41FA5}">
                      <a16:colId xmlns:a16="http://schemas.microsoft.com/office/drawing/2014/main" val="1030325666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1200" b="1" i="0" u="none" strike="noStrike" dirty="0">
                          <a:solidFill>
                            <a:srgbClr val="0070C0"/>
                          </a:solidFill>
                          <a:effectLst/>
                          <a:latin typeface="Bookman Old Style" panose="02050604050505020204" pitchFamily="18" charset="0"/>
                        </a:rPr>
                        <a:t>SLUŽBE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hr-H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EF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12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UNIST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422299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./2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21.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22.</a:t>
                      </a:r>
                    </a:p>
                    <a:p>
                      <a:pPr marL="0" algn="ctr" rtl="0" eaLnBrk="1" fontAlgn="b" latinLnBrk="0" hangingPunct="1"/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20./21.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19./20.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8./</a:t>
                      </a:r>
                    </a:p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19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17./</a:t>
                      </a:r>
                    </a:p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18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16./</a:t>
                      </a:r>
                    </a:p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17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15./</a:t>
                      </a:r>
                    </a:p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16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14./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  <a:p>
                      <a:pPr algn="ctr" rtl="0" fontAlgn="b"/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15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./2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D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28059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INFRASTRUKTURA SASTAVNICE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</a:t>
                      </a:r>
                      <a:endParaRPr kumimoji="0" lang="hr-H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endParaRPr kumimoji="0" lang="hr-H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73867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KNJIŽNICA I PROSTOR ZA UČENJE SASTAVNICE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</a:t>
                      </a:r>
                      <a:endParaRPr kumimoji="0" lang="hr-H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4,3 </a:t>
                      </a:r>
                      <a:endParaRPr kumimoji="0" lang="hr-HR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4,3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12337"/>
                  </a:ext>
                </a:extLst>
              </a:tr>
              <a:tr h="275828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SVEUČILIŠNA KNJIŽNICA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 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4,4 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4,3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4,5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17947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STUDENTSKA REFERADA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3,1</a:t>
                      </a:r>
                      <a:r>
                        <a:rPr kumimoji="0" lang="hr-HR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</a:t>
                      </a:r>
                      <a:r>
                        <a:rPr kumimoji="0" lang="hr-HR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2,6</a:t>
                      </a:r>
                      <a:r>
                        <a:rPr kumimoji="0" lang="hr-HR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 </a:t>
                      </a:r>
                      <a:endParaRPr kumimoji="0" lang="hr-HR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2,9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2,3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26531"/>
                  </a:ext>
                </a:extLst>
              </a:tr>
              <a:tr h="22418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UPRAVA SASTAVNICE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 </a:t>
                      </a:r>
                      <a:r>
                        <a:rPr kumimoji="0" lang="hr-H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</a:t>
                      </a:r>
                      <a:endParaRPr kumimoji="0" lang="hr-HR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3,4 </a:t>
                      </a:r>
                      <a:endParaRPr kumimoji="0" lang="hr-HR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86536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>
                          <a:solidFill>
                            <a:srgbClr val="FFFFFF"/>
                          </a:solidFill>
                          <a:effectLst/>
                          <a:latin typeface="Bookman Old Style" panose="02050604050505020204" pitchFamily="18" charset="0"/>
                        </a:rPr>
                        <a:t>STUDENTSKI ZBOR SASTAVNICE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</a:t>
                      </a:r>
                      <a:endParaRPr kumimoji="0" lang="hr-HR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941224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kumimoji="0" lang="hr-HR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STUDENTSKI SMJEŠTAJ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6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717477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kumimoji="0" lang="hr-HR" sz="9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STUDENTSKA PREHRANA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8390031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KULTURNO-UMJETNIČKI SADRŽAJI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2,8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11176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SPORT I REKREACIJA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3,5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568060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ZDRAVSTVENA ZAŠTITA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855" marR="6855" marT="737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121626"/>
                  </a:ext>
                </a:extLst>
              </a:tr>
              <a:tr h="271462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MEĐUNARODNA </a:t>
                      </a:r>
                      <a:r>
                        <a:rPr lang="hr-HR" sz="9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SURADNJA (URED ZA MEĐ. SURADNJU SVEUČILIŠTA U SPLITU)</a:t>
                      </a:r>
                      <a:endParaRPr lang="hr-HR" sz="900" b="0" i="0" u="none" strike="noStrike" dirty="0">
                        <a:solidFill>
                          <a:schemeClr val="tx2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1,7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</a:t>
                      </a:r>
                      <a:endParaRPr kumimoji="0" lang="hr-H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3,6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 </a:t>
                      </a:r>
                      <a:endParaRPr kumimoji="0" lang="hr-HR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39329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Bookman Old Style" panose="02050604050505020204" pitchFamily="18" charset="0"/>
                        </a:rPr>
                        <a:t>URED ZA STUDENTE S INVALIDITETOM SVEUČILIŠTA U SPLITU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1,0  </a:t>
                      </a:r>
                      <a:r>
                        <a:rPr kumimoji="0"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r-HR" sz="10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</a:t>
                      </a:r>
                      <a:endParaRPr kumimoji="0" lang="hr-HR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3,9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4,1</a:t>
                      </a: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hr-H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/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effectLst/>
                          <a:latin typeface="Bookman Old Style" panose="02050604050505020204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r-HR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3,8</a:t>
                      </a:r>
                      <a:r>
                        <a:rPr kumimoji="0"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endParaRPr kumimoji="0" lang="hr-HR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6855" marR="6855" marT="73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6257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9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Rezervirano mjesto sadržaja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932163"/>
              </p:ext>
            </p:extLst>
          </p:nvPr>
        </p:nvGraphicFramePr>
        <p:xfrm>
          <a:off x="728761" y="1596650"/>
          <a:ext cx="8136904" cy="41859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97">
                  <a:extLst>
                    <a:ext uri="{9D8B030D-6E8A-4147-A177-3AD203B41FA5}">
                      <a16:colId xmlns:a16="http://schemas.microsoft.com/office/drawing/2014/main" val="3718813467"/>
                    </a:ext>
                  </a:extLst>
                </a:gridCol>
                <a:gridCol w="5834007">
                  <a:extLst>
                    <a:ext uri="{9D8B030D-6E8A-4147-A177-3AD203B41FA5}">
                      <a16:colId xmlns:a16="http://schemas.microsoft.com/office/drawing/2014/main" val="2735129918"/>
                    </a:ext>
                  </a:extLst>
                </a:gridCol>
              </a:tblGrid>
              <a:tr h="2927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INFRASTRUKTURA </a:t>
                      </a:r>
                      <a:r>
                        <a:rPr lang="hr-HR" sz="1600" u="none" strike="noStrike" baseline="0" dirty="0" smtClean="0">
                          <a:effectLst/>
                          <a:latin typeface="Bookman Old Style" panose="02050604050505020204" pitchFamily="18" charset="0"/>
                        </a:rPr>
                        <a:t>  (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3,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7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0" i="0" u="none" strike="noStrike" dirty="0" smtClean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r-HR" sz="1600" b="0" i="0" u="none" strike="noStrike" dirty="0" smtClean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2400702072"/>
                  </a:ext>
                </a:extLst>
              </a:tr>
              <a:tr h="643311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Najlošija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2,6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Informatička opremljenost i dostupnost</a:t>
                      </a:r>
                      <a:r>
                        <a:rPr lang="hr-HR" sz="16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 za slobodne aktivnosti studenata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    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332387822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Najbolja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 4,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Prostorni uvjeti  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(veličina, </a:t>
                      </a:r>
                      <a:r>
                        <a:rPr lang="en-US" sz="1600" u="none" strike="noStrike" dirty="0" err="1" smtClean="0">
                          <a:effectLst/>
                          <a:latin typeface="Bookman Old Style" panose="02050604050505020204" pitchFamily="18" charset="0"/>
                        </a:rPr>
                        <a:t>osvijetljenost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, </a:t>
                      </a:r>
                      <a:r>
                        <a:rPr lang="en-US" sz="1600" u="none" strike="noStrike" dirty="0" err="1" smtClean="0">
                          <a:effectLst/>
                          <a:latin typeface="Bookman Old Style" panose="02050604050505020204" pitchFamily="18" charset="0"/>
                        </a:rPr>
                        <a:t>grijanje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)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498568696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703109256"/>
                  </a:ext>
                </a:extLst>
              </a:tr>
              <a:tr h="31772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  KNJIŽNICA </a:t>
                      </a:r>
                      <a:r>
                        <a:rPr lang="pl-PL" sz="1600" u="none" strike="noStrike" dirty="0">
                          <a:effectLst/>
                          <a:latin typeface="Bookman Old Style" panose="02050604050505020204" pitchFamily="18" charset="0"/>
                        </a:rPr>
                        <a:t>I PROSTOR ZA UČENJE (</a:t>
                      </a: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4,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6</a:t>
                      </a: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)     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192256166"/>
                  </a:ext>
                </a:extLst>
              </a:tr>
              <a:tr h="448551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Najlošija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3,9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Knjižnični fond </a:t>
                      </a:r>
                      <a:r>
                        <a:rPr lang="en-US" sz="160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=)</a:t>
                      </a:r>
                      <a:endParaRPr lang="hr-HR" sz="16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46690283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Najbolja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 4,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Ljubaznost osoblja 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2187601862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4120889199"/>
                  </a:ext>
                </a:extLst>
              </a:tr>
              <a:tr h="30837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      STUDENTSKA </a:t>
                      </a: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REFERADA 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3,1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)                    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)</a:t>
                      </a:r>
                      <a:endParaRPr lang="hr-HR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r-HR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2932807136"/>
                  </a:ext>
                </a:extLst>
              </a:tr>
              <a:tr h="406940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Najlošija </a:t>
                      </a: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lang="hr-HR" sz="1600" b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2,</a:t>
                      </a:r>
                      <a:r>
                        <a:rPr lang="en-US" sz="1600" b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5</a:t>
                      </a:r>
                      <a:endParaRPr lang="hr-HR" sz="16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Radno vrijeme referade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)</a:t>
                      </a:r>
                      <a:endParaRPr lang="hr-HR" sz="1600" b="0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848339184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Najbolja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 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3,4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Kvaliteta dostupnih informacija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)</a:t>
                      </a:r>
                      <a:endParaRPr lang="hr-HR" sz="16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603696482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2126229966"/>
                  </a:ext>
                </a:extLst>
              </a:tr>
            </a:tbl>
          </a:graphicData>
        </a:graphic>
      </p:graphicFrame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6</a:t>
            </a:fld>
            <a:endParaRPr lang="hr-HR"/>
          </a:p>
        </p:txBody>
      </p:sp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706090"/>
          </a:xfrm>
        </p:spPr>
        <p:txBody>
          <a:bodyPr>
            <a:normAutofit fontScale="90000"/>
          </a:bodyPr>
          <a:lstStyle/>
          <a:p>
            <a:r>
              <a:rPr lang="hr-HR" sz="2200" dirty="0">
                <a:effectLst/>
                <a:latin typeface="Garamond" panose="02020404030301010803" pitchFamily="18" charset="0"/>
              </a:rPr>
              <a:t>ISTAKNUTE OCJENE ZA </a:t>
            </a:r>
            <a:r>
              <a:rPr lang="hr-HR" sz="2200" dirty="0" smtClean="0">
                <a:effectLst/>
                <a:latin typeface="Garamond" panose="02020404030301010803" pitchFamily="18" charset="0"/>
              </a:rPr>
              <a:t>EF I PRAĆENJE U ODNOSU NA VREDNOVANJE U PRETHODNOJ AKADEMSKOJ GODINI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5360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Rezervirano mjesto sadržaja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074740"/>
              </p:ext>
            </p:extLst>
          </p:nvPr>
        </p:nvGraphicFramePr>
        <p:xfrm>
          <a:off x="457200" y="1412776"/>
          <a:ext cx="7968792" cy="3248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5318">
                  <a:extLst>
                    <a:ext uri="{9D8B030D-6E8A-4147-A177-3AD203B41FA5}">
                      <a16:colId xmlns:a16="http://schemas.microsoft.com/office/drawing/2014/main" val="3718813467"/>
                    </a:ext>
                  </a:extLst>
                </a:gridCol>
                <a:gridCol w="5713474">
                  <a:extLst>
                    <a:ext uri="{9D8B030D-6E8A-4147-A177-3AD203B41FA5}">
                      <a16:colId xmlns:a16="http://schemas.microsoft.com/office/drawing/2014/main" val="2735129918"/>
                    </a:ext>
                  </a:extLst>
                </a:gridCol>
              </a:tblGrid>
              <a:tr h="5762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                          UPRAVA </a:t>
                      </a: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( 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3,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)                                                     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r-HR" sz="16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332387822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Najlošija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2,9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Podržavanje </a:t>
                      </a:r>
                      <a:r>
                        <a:rPr kumimoji="0" lang="en-US" sz="160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studentskih</a:t>
                      </a:r>
                      <a:r>
                        <a:rPr kumimoji="0" lang="en-US" sz="16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60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prava</a:t>
                      </a:r>
                      <a:r>
                        <a:rPr kumimoji="0" lang="en-US" sz="16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  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kumimoji="0" lang="hr-HR" sz="160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326988619"/>
                  </a:ext>
                </a:extLst>
              </a:tr>
              <a:tr h="29279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Najbolja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kumimoji="0" lang="hr-HR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3,3</a:t>
                      </a:r>
                      <a:endParaRPr kumimoji="0" lang="hr-HR" sz="1600" u="none" strike="noStrike" kern="1200" dirty="0">
                        <a:solidFill>
                          <a:schemeClr val="dk1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</a:rPr>
                        <a:t>Zahtjeve studenata rješava u primjerenom roku</a:t>
                      </a:r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Bookman Old Style" panose="02050604050505020204" pitchFamily="18" charset="0"/>
                        </a:rPr>
                        <a:t>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=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endParaRPr lang="hr-HR" sz="1600" b="0" i="0" u="none" strike="noStrike" dirty="0" smtClean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498568696"/>
                  </a:ext>
                </a:extLst>
              </a:tr>
              <a:tr h="687624"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703109256"/>
                  </a:ext>
                </a:extLst>
              </a:tr>
              <a:tr h="31772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  STUDENTSKI ZBOR SASTAVNICE (3,</a:t>
                      </a:r>
                      <a:r>
                        <a:rPr lang="en-US" sz="1600" u="none" strike="noStrike" baseline="0" dirty="0" smtClean="0"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)                                       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r>
                        <a:rPr lang="pl-PL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192256166"/>
                  </a:ext>
                </a:extLst>
              </a:tr>
              <a:tr h="448551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Najlošija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3,</a:t>
                      </a:r>
                      <a:r>
                        <a:rPr lang="en-US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r>
                        <a:rPr kumimoji="0" lang="hr-HR" sz="16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Dostupnost i pristupačnost članova studentskog</a:t>
                      </a:r>
                    </a:p>
                    <a:p>
                      <a:r>
                        <a:rPr kumimoji="0" lang="hr-HR" sz="160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zbora  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 </a:t>
                      </a:r>
                      <a:endParaRPr kumimoji="0" lang="hr-HR" sz="1600" u="none" strike="noStrike" kern="12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+mn-ea"/>
                        <a:cs typeface="+mn-cs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46690283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ctr"/>
                      <a:r>
                        <a:rPr lang="hr-HR" sz="1600" u="none" strike="noStrike" dirty="0">
                          <a:effectLst/>
                          <a:latin typeface="Bookman Old Style" panose="02050604050505020204" pitchFamily="18" charset="0"/>
                        </a:rPr>
                        <a:t>Najbolja ocjena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: 3,</a:t>
                      </a:r>
                      <a:r>
                        <a:rPr lang="en-US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Odnosi sa studentima od strane studentskog zbora  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(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  <a:sym typeface="Wingdings" panose="05000000000000000000" pitchFamily="2" charset="2"/>
                        </a:rPr>
                        <a:t></a:t>
                      </a:r>
                      <a:r>
                        <a:rPr lang="hr-H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)</a:t>
                      </a:r>
                      <a:r>
                        <a:rPr lang="hr-HR" sz="1600" u="none" strike="noStrike" dirty="0" smtClean="0">
                          <a:effectLst/>
                          <a:latin typeface="Bookman Old Style" panose="02050604050505020204" pitchFamily="18" charset="0"/>
                        </a:rPr>
                        <a:t>             </a:t>
                      </a:r>
                      <a:endParaRPr lang="hr-HR" sz="1600" b="1" i="0" u="none" strike="noStrike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1603696482"/>
                  </a:ext>
                </a:extLst>
              </a:tr>
              <a:tr h="292793"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Bookman Old Style" panose="02050604050505020204" pitchFamily="18" charset="0"/>
                      </a:endParaRPr>
                    </a:p>
                  </a:txBody>
                  <a:tcPr marL="8039" marR="8039" marT="8039" marB="0" anchor="ctr"/>
                </a:tc>
                <a:extLst>
                  <a:ext uri="{0D108BD9-81ED-4DB2-BD59-A6C34878D82A}">
                    <a16:rowId xmlns:a16="http://schemas.microsoft.com/office/drawing/2014/main" val="2126229966"/>
                  </a:ext>
                </a:extLst>
              </a:tr>
            </a:tbl>
          </a:graphicData>
        </a:graphic>
      </p:graphicFrame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7</a:t>
            </a:fld>
            <a:endParaRPr lang="hr-HR"/>
          </a:p>
        </p:txBody>
      </p:sp>
      <p:sp>
        <p:nvSpPr>
          <p:cNvPr id="7" name="Naslov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84"/>
          </a:xfrm>
        </p:spPr>
        <p:txBody>
          <a:bodyPr>
            <a:normAutofit fontScale="90000"/>
          </a:bodyPr>
          <a:lstStyle/>
          <a:p>
            <a:r>
              <a:rPr lang="hr-HR" sz="2200" dirty="0">
                <a:effectLst/>
                <a:latin typeface="Garamond" panose="02020404030301010803" pitchFamily="18" charset="0"/>
              </a:rPr>
              <a:t>ISTAKNUTE OCJENE ZA </a:t>
            </a:r>
            <a:r>
              <a:rPr lang="hr-HR" sz="2200" dirty="0" smtClean="0">
                <a:effectLst/>
                <a:latin typeface="Garamond" panose="02020404030301010803" pitchFamily="18" charset="0"/>
              </a:rPr>
              <a:t>EF I PRAĆENJE U ODNOSU NA VREDNOVANJE U PRETHODNOJ AKADEMSKOJ GODINI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0626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Primjedbe</a:t>
            </a:r>
            <a:r>
              <a:rPr lang="en-US" dirty="0" smtClean="0"/>
              <a:t>, </a:t>
            </a:r>
            <a:r>
              <a:rPr lang="en-US" dirty="0" err="1" smtClean="0"/>
              <a:t>sugestije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zapažanja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92664" y="1556792"/>
            <a:ext cx="7736407" cy="4608512"/>
          </a:xfrm>
        </p:spPr>
        <p:txBody>
          <a:bodyPr>
            <a:normAutofit/>
          </a:bodyPr>
          <a:lstStyle/>
          <a:p>
            <a:pPr marR="64008"/>
            <a:r>
              <a:rPr lang="hr-HR" sz="2000" dirty="0">
                <a:latin typeface="Bookman Old Style" panose="02050604050505020204" pitchFamily="18" charset="0"/>
              </a:rPr>
              <a:t>13. MEĐUNARODNA I MEĐUSVEUČILIŠNA SURADNJA (Ured za međunarodnu i međusveučilišnu suradnju</a:t>
            </a:r>
            <a:r>
              <a:rPr lang="en-US" sz="2000" dirty="0">
                <a:latin typeface="Bookman Old Style" panose="02050604050505020204" pitchFamily="18" charset="0"/>
              </a:rPr>
              <a:t> </a:t>
            </a:r>
            <a:r>
              <a:rPr lang="hr-HR" sz="2000" dirty="0">
                <a:latin typeface="Bookman Old Style" panose="02050604050505020204" pitchFamily="18" charset="0"/>
              </a:rPr>
              <a:t>Sveučilišta u Splitu (Sinjska 2, III. kat)</a:t>
            </a:r>
            <a:endParaRPr lang="en-US" sz="2000" dirty="0">
              <a:latin typeface="Bookman Old Style" panose="02050604050505020204" pitchFamily="18" charset="0"/>
            </a:endParaRPr>
          </a:p>
          <a:p>
            <a:pPr marR="64008"/>
            <a:endParaRPr lang="hr-HR" sz="2000" dirty="0">
              <a:latin typeface="Bookman Old Style" panose="02050604050505020204" pitchFamily="18" charset="0"/>
            </a:endParaRPr>
          </a:p>
          <a:p>
            <a:pPr marL="109728" marR="64008" indent="0">
              <a:buNone/>
            </a:pPr>
            <a:endParaRPr lang="hr-HR" sz="2000" dirty="0">
              <a:latin typeface="Bookman Old Style" panose="02050604050505020204" pitchFamily="18" charset="0"/>
            </a:endParaRPr>
          </a:p>
          <a:p>
            <a:pPr marR="64008"/>
            <a:r>
              <a:rPr lang="hr-HR" sz="2000" dirty="0">
                <a:latin typeface="Bookman Old Style" panose="02050604050505020204" pitchFamily="18" charset="0"/>
              </a:rPr>
              <a:t>Jako sporo, ignoriranje e-mail poruka, nejavljanje na telefon, pauze više nego posao</a:t>
            </a:r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3580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Zaključak (UNIST)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92664" y="1556792"/>
            <a:ext cx="7736407" cy="4608512"/>
          </a:xfrm>
        </p:spPr>
        <p:txBody>
          <a:bodyPr>
            <a:normAutofit/>
          </a:bodyPr>
          <a:lstStyle/>
          <a:p>
            <a:pPr algn="just"/>
            <a:r>
              <a:rPr lang="hr-HR" sz="2000" dirty="0" smtClean="0">
                <a:latin typeface="Bookman Old Style" panose="02050604050505020204" pitchFamily="18" charset="0"/>
              </a:rPr>
              <a:t>Anketu </a:t>
            </a:r>
            <a:r>
              <a:rPr lang="hr-HR" sz="2000" dirty="0">
                <a:latin typeface="Bookman Old Style" panose="02050604050505020204" pitchFamily="18" charset="0"/>
              </a:rPr>
              <a:t>su ispunjavali studenti koji još studiraju i koji mogu osjetiti poboljšanja koje je moguće ostvariti djelovanjem Sveučilišta i sastavnica</a:t>
            </a:r>
            <a:r>
              <a:rPr lang="hr-HR" sz="2000" dirty="0" smtClean="0">
                <a:latin typeface="Bookman Old Style" panose="02050604050505020204" pitchFamily="18" charset="0"/>
              </a:rPr>
              <a:t>.</a:t>
            </a:r>
          </a:p>
          <a:p>
            <a:pPr algn="just"/>
            <a:endParaRPr lang="hr-HR" sz="2000" dirty="0">
              <a:latin typeface="Bookman Old Style" panose="02050604050505020204" pitchFamily="18" charset="0"/>
            </a:endParaRPr>
          </a:p>
          <a:p>
            <a:pPr algn="just"/>
            <a:r>
              <a:rPr lang="hr-HR" sz="2000" dirty="0">
                <a:latin typeface="Bookman Old Style" panose="02050604050505020204" pitchFamily="18" charset="0"/>
              </a:rPr>
              <a:t>Ovom anketom se ne ocjenjuju pojedine sastavnice, već šire okruženje u kojem su studenti studirali. </a:t>
            </a:r>
            <a:endParaRPr lang="en-US" sz="2000" dirty="0" smtClean="0">
              <a:latin typeface="Bookman Old Style" panose="02050604050505020204" pitchFamily="18" charset="0"/>
            </a:endParaRPr>
          </a:p>
          <a:p>
            <a:pPr algn="just"/>
            <a:endParaRPr lang="en-US" sz="2000" dirty="0">
              <a:latin typeface="Bookman Old Style" panose="02050604050505020204" pitchFamily="18" charset="0"/>
            </a:endParaRPr>
          </a:p>
          <a:p>
            <a:pPr algn="just"/>
            <a:r>
              <a:rPr lang="hr-HR" sz="2000" dirty="0" smtClean="0">
                <a:latin typeface="Bookman Old Style" panose="02050604050505020204" pitchFamily="18" charset="0"/>
              </a:rPr>
              <a:t>Ispunjeni </a:t>
            </a:r>
            <a:r>
              <a:rPr lang="hr-HR" sz="2000" dirty="0">
                <a:latin typeface="Bookman Old Style" panose="02050604050505020204" pitchFamily="18" charset="0"/>
              </a:rPr>
              <a:t>upitnici po sastavnicama dio su ukupne slike, ali njihov broj i ocjene trebaju pomoći čelnicima sastavnica i Sveučilišta za daljnje poboljšanje</a:t>
            </a:r>
            <a:r>
              <a:rPr lang="hr-HR" sz="2000" dirty="0" smtClean="0">
                <a:latin typeface="Bookman Old Style" panose="02050604050505020204" pitchFamily="18" charset="0"/>
              </a:rPr>
              <a:t>.</a:t>
            </a:r>
          </a:p>
          <a:p>
            <a:pPr algn="just"/>
            <a:endParaRPr lang="hr-HR" sz="2000" dirty="0" smtClean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EC94E-B967-4DB2-B703-9078ED227930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41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omilanje">
  <a:themeElements>
    <a:clrScheme name="Gomilanj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Gomilanj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Gomilanj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2DCF99560AEF4E85C3156D7A56F86C" ma:contentTypeVersion="13" ma:contentTypeDescription="Stvaranje novog dokumenta." ma:contentTypeScope="" ma:versionID="d6ce9b1c4eae91c5ed128de5254750d9">
  <xsd:schema xmlns:xsd="http://www.w3.org/2001/XMLSchema" xmlns:xs="http://www.w3.org/2001/XMLSchema" xmlns:p="http://schemas.microsoft.com/office/2006/metadata/properties" xmlns:ns3="108c8100-dca2-47b8-a08b-a543520c84ea" targetNamespace="http://schemas.microsoft.com/office/2006/metadata/properties" ma:root="true" ma:fieldsID="3b2335508710c75a5a7e4a82c445700e" ns3:_="">
    <xsd:import namespace="108c8100-dca2-47b8-a08b-a543520c84e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8c8100-dca2-47b8-a08b-a543520c84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08c8100-dca2-47b8-a08b-a543520c84e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0B7D97-22EA-4967-A5A2-F87020ADEB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8c8100-dca2-47b8-a08b-a543520c84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D6B85A-8EE1-4D82-8FEE-B9196CB32FE5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108c8100-dca2-47b8-a08b-a543520c84ea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37D8203-A7F2-413B-919A-5F90EFC165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1500</TotalTime>
  <Words>1699</Words>
  <Application>Microsoft Office PowerPoint</Application>
  <PresentationFormat>On-screen Show (4:3)</PresentationFormat>
  <Paragraphs>709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Bookman Old Style</vt:lpstr>
      <vt:lpstr>Calibri</vt:lpstr>
      <vt:lpstr>Garamond</vt:lpstr>
      <vt:lpstr>Lucida Sans Unicode</vt:lpstr>
      <vt:lpstr>Verdana</vt:lpstr>
      <vt:lpstr>Wingdings</vt:lpstr>
      <vt:lpstr>Wingdings 2</vt:lpstr>
      <vt:lpstr>Wingdings 3</vt:lpstr>
      <vt:lpstr>Gomilanje</vt:lpstr>
      <vt:lpstr>Izvješće o provedenom studentskom vrednovanju rada stručnih i administrativnih službi te drugih vidova studentskog života  akad.god. 2022.-2023 na Ekonomskom fakultetu</vt:lpstr>
      <vt:lpstr>PowerPoint Presentation</vt:lpstr>
      <vt:lpstr>Ukupan postotak izlaznosti studenata-(hrv. i eng. upitnik) </vt:lpstr>
      <vt:lpstr>Globalni indeks (hrvatski upitnik)</vt:lpstr>
      <vt:lpstr>Globalni indeks prema grupama pitanja (hrvatski upitnik)</vt:lpstr>
      <vt:lpstr>ISTAKNUTE OCJENE ZA EF I PRAĆENJE U ODNOSU NA VREDNOVANJE U PRETHODNOJ AKADEMSKOJ GODINI</vt:lpstr>
      <vt:lpstr>ISTAKNUTE OCJENE ZA EF I PRAĆENJE U ODNOSU NA VREDNOVANJE U PRETHODNOJ AKADEMSKOJ GODINI</vt:lpstr>
      <vt:lpstr>Primjedbe, sugestije ili zapažanja</vt:lpstr>
      <vt:lpstr>Zaključak (UNIST)</vt:lpstr>
      <vt:lpstr>Mjere za poboljšanje ( UNIST)</vt:lpstr>
      <vt:lpstr>Mjere za poboljšanje (ODBOR ZA UNAPRJEĐENJE KVALITETE)</vt:lpstr>
    </vt:vector>
  </TitlesOfParts>
  <Company>EFST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Studentsko vrednovanje rada stručnih i administrativnih službi te drugih vidova studentskog života</dc:title>
  <dc:creator>Jelica Fabris</dc:creator>
  <cp:lastModifiedBy>Jelica Fabris</cp:lastModifiedBy>
  <cp:revision>120</cp:revision>
  <cp:lastPrinted>2023-09-04T12:12:32Z</cp:lastPrinted>
  <dcterms:created xsi:type="dcterms:W3CDTF">2016-04-27T11:57:32Z</dcterms:created>
  <dcterms:modified xsi:type="dcterms:W3CDTF">2023-09-07T07:25:05Z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0x010100952DCF99560AEF4E85C3156D7A56F86C</vt:lpwstr>
  </property>
</Properties>
</file>