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theme/themeOverride7.xml" ContentType="application/vnd.openxmlformats-officedocument.themeOverride+xml"/>
  <Override PartName="/ppt/drawings/drawing1.xml" ContentType="application/vnd.openxmlformats-officedocument.drawingml.chartshapes+xml"/>
  <Override PartName="/ppt/charts/chart8.xml" ContentType="application/vnd.openxmlformats-officedocument.drawingml.chart+xml"/>
  <Override PartName="/ppt/theme/themeOverride8.xml" ContentType="application/vnd.openxmlformats-officedocument.themeOverride+xml"/>
  <Override PartName="/ppt/drawings/drawing2.xml" ContentType="application/vnd.openxmlformats-officedocument.drawingml.chartshapes+xml"/>
  <Override PartName="/ppt/charts/chart9.xml" ContentType="application/vnd.openxmlformats-officedocument.drawingml.chart+xml"/>
  <Override PartName="/ppt/theme/themeOverride9.xml" ContentType="application/vnd.openxmlformats-officedocument.themeOverride+xml"/>
  <Override PartName="/ppt/drawings/drawing3.xml" ContentType="application/vnd.openxmlformats-officedocument.drawingml.chartshapes+xml"/>
  <Override PartName="/ppt/charts/chart10.xml" ContentType="application/vnd.openxmlformats-officedocument.drawingml.chart+xml"/>
  <Override PartName="/ppt/theme/themeOverride10.xml" ContentType="application/vnd.openxmlformats-officedocument.themeOverride+xml"/>
  <Override PartName="/ppt/drawings/drawing4.xml" ContentType="application/vnd.openxmlformats-officedocument.drawingml.chartshapes+xml"/>
  <Override PartName="/ppt/charts/chart11.xml" ContentType="application/vnd.openxmlformats-officedocument.drawingml.chart+xml"/>
  <Override PartName="/ppt/theme/themeOverride11.xml" ContentType="application/vnd.openxmlformats-officedocument.themeOverride+xml"/>
  <Override PartName="/ppt/drawings/drawing5.xml" ContentType="application/vnd.openxmlformats-officedocument.drawingml.chartshapes+xml"/>
  <Override PartName="/ppt/charts/chart12.xml" ContentType="application/vnd.openxmlformats-officedocument.drawingml.chart+xml"/>
  <Override PartName="/ppt/theme/themeOverride12.xml" ContentType="application/vnd.openxmlformats-officedocument.themeOverride+xml"/>
  <Override PartName="/ppt/drawings/drawing6.xml" ContentType="application/vnd.openxmlformats-officedocument.drawingml.chartshapes+xml"/>
  <Override PartName="/ppt/charts/chart13.xml" ContentType="application/vnd.openxmlformats-officedocument.drawingml.chart+xml"/>
  <Override PartName="/ppt/theme/themeOverride13.xml" ContentType="application/vnd.openxmlformats-officedocument.themeOverride+xml"/>
  <Override PartName="/ppt/drawings/drawing7.xml" ContentType="application/vnd.openxmlformats-officedocument.drawingml.chartshapes+xml"/>
  <Override PartName="/ppt/charts/chart14.xml" ContentType="application/vnd.openxmlformats-officedocument.drawingml.chart+xml"/>
  <Override PartName="/ppt/theme/themeOverride14.xml" ContentType="application/vnd.openxmlformats-officedocument.themeOverride+xml"/>
  <Override PartName="/ppt/drawings/drawing8.xml" ContentType="application/vnd.openxmlformats-officedocument.drawingml.chartshapes+xml"/>
  <Override PartName="/ppt/charts/chart15.xml" ContentType="application/vnd.openxmlformats-officedocument.drawingml.chart+xml"/>
  <Override PartName="/ppt/theme/themeOverride15.xml" ContentType="application/vnd.openxmlformats-officedocument.themeOverride+xml"/>
  <Override PartName="/ppt/charts/chart16.xml" ContentType="application/vnd.openxmlformats-officedocument.drawingml.chart+xml"/>
  <Override PartName="/ppt/theme/themeOverride16.xml" ContentType="application/vnd.openxmlformats-officedocument.themeOverride+xml"/>
  <Override PartName="/ppt/charts/chart17.xml" ContentType="application/vnd.openxmlformats-officedocument.drawingml.chart+xml"/>
  <Override PartName="/ppt/theme/themeOverride17.xml" ContentType="application/vnd.openxmlformats-officedocument.themeOverride+xml"/>
  <Override PartName="/ppt/charts/chart18.xml" ContentType="application/vnd.openxmlformats-officedocument.drawingml.chart+xml"/>
  <Override PartName="/ppt/theme/themeOverride18.xml" ContentType="application/vnd.openxmlformats-officedocument.themeOverride+xml"/>
  <Override PartName="/ppt/charts/chart19.xml" ContentType="application/vnd.openxmlformats-officedocument.drawingml.chart+xml"/>
  <Override PartName="/ppt/theme/themeOverride19.xml" ContentType="application/vnd.openxmlformats-officedocument.themeOverride+xml"/>
  <Override PartName="/ppt/charts/chart20.xml" ContentType="application/vnd.openxmlformats-officedocument.drawingml.chart+xml"/>
  <Override PartName="/ppt/theme/themeOverride20.xml" ContentType="application/vnd.openxmlformats-officedocument.themeOverride+xml"/>
  <Override PartName="/ppt/charts/chart21.xml" ContentType="application/vnd.openxmlformats-officedocument.drawingml.chart+xml"/>
  <Override PartName="/ppt/theme/themeOverride21.xml" ContentType="application/vnd.openxmlformats-officedocument.themeOverride+xml"/>
  <Override PartName="/ppt/charts/chart22.xml" ContentType="application/vnd.openxmlformats-officedocument.drawingml.chart+xml"/>
  <Override PartName="/ppt/theme/themeOverride2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3"/>
  </p:notesMasterIdLst>
  <p:sldIdLst>
    <p:sldId id="257" r:id="rId2"/>
    <p:sldId id="303" r:id="rId3"/>
    <p:sldId id="301" r:id="rId4"/>
    <p:sldId id="289" r:id="rId5"/>
    <p:sldId id="292" r:id="rId6"/>
    <p:sldId id="276" r:id="rId7"/>
    <p:sldId id="293" r:id="rId8"/>
    <p:sldId id="278" r:id="rId9"/>
    <p:sldId id="294" r:id="rId10"/>
    <p:sldId id="280" r:id="rId11"/>
    <p:sldId id="295" r:id="rId12"/>
    <p:sldId id="279" r:id="rId13"/>
    <p:sldId id="296" r:id="rId14"/>
    <p:sldId id="281" r:id="rId15"/>
    <p:sldId id="297" r:id="rId16"/>
    <p:sldId id="283" r:id="rId17"/>
    <p:sldId id="298" r:id="rId18"/>
    <p:sldId id="285" r:id="rId19"/>
    <p:sldId id="299" r:id="rId20"/>
    <p:sldId id="290" r:id="rId21"/>
    <p:sldId id="300" r:id="rId22"/>
  </p:sldIdLst>
  <p:sldSz cx="12192000" cy="6858000"/>
  <p:notesSz cx="6797675" cy="9926638"/>
  <p:defaultTextStyle>
    <a:defPPr>
      <a:defRPr lang="en-H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82"/>
    <p:restoredTop sz="95369"/>
  </p:normalViewPr>
  <p:slideViewPr>
    <p:cSldViewPr snapToGrid="0" snapToObjects="1">
      <p:cViewPr varScale="1">
        <p:scale>
          <a:sx n="109" d="100"/>
          <a:sy n="109" d="100"/>
        </p:scale>
        <p:origin x="2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oleObject" Target="../embeddings/oleObject6.bin"/><Relationship Id="rId1" Type="http://schemas.openxmlformats.org/officeDocument/2006/relationships/themeOverride" Target="../theme/themeOverrid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oleObject" Target="../embeddings/oleObject7.bin"/><Relationship Id="rId1" Type="http://schemas.openxmlformats.org/officeDocument/2006/relationships/themeOverride" Target="../theme/themeOverrid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7.xml"/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8.xml"/><Relationship Id="rId2" Type="http://schemas.openxmlformats.org/officeDocument/2006/relationships/oleObject" Target="../embeddings/oleObject8.bin"/><Relationship Id="rId1" Type="http://schemas.openxmlformats.org/officeDocument/2006/relationships/themeOverride" Target="../theme/themeOverride14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15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16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17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18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19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20.xm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21.xm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5.bin"/><Relationship Id="rId1" Type="http://schemas.openxmlformats.org/officeDocument/2006/relationships/themeOverride" Target="../theme/themeOverride2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../embeddings/oleObject5.bin"/><Relationship Id="rId1" Type="http://schemas.openxmlformats.org/officeDocument/2006/relationships/themeOverride" Target="../theme/themeOverrid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>
        <c:manualLayout>
          <c:layoutTarget val="inner"/>
          <c:xMode val="edge"/>
          <c:yMode val="edge"/>
          <c:x val="0.13292226195456103"/>
          <c:y val="0.29416229221347334"/>
          <c:w val="0.39518906534988213"/>
          <c:h val="0.64767096821230674"/>
        </c:manualLayout>
      </c:layout>
      <c:pieChart>
        <c:varyColors val="1"/>
        <c:ser>
          <c:idx val="0"/>
          <c:order val="0"/>
          <c:tx>
            <c:strRef>
              <c:f>'STprije - STposlije'!$B$139</c:f>
              <c:strCache>
                <c:ptCount val="1"/>
                <c:pt idx="0">
                  <c:v>Ocjena prethodnog znanja iz područja DKU-a</c:v>
                </c:pt>
              </c:strCache>
            </c:strRef>
          </c:tx>
          <c:explosion val="25"/>
          <c:dLbls>
            <c:dLbl>
              <c:idx val="0"/>
              <c:spPr/>
              <c:txPr>
                <a:bodyPr/>
                <a:lstStyle/>
                <a:p>
                  <a:pPr>
                    <a:defRPr sz="1100" b="1">
                      <a:solidFill>
                        <a:sysClr val="windowText" lastClr="000000"/>
                      </a:solidFill>
                    </a:defRPr>
                  </a:pPr>
                  <a:endParaRPr lang="sr-Latn-RS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0-E3EA-8B42-8E0A-1860DBF9F3A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'STprije - STposlije'!$A$140:$A$144</c:f>
              <c:strCache>
                <c:ptCount val="5"/>
                <c:pt idx="0">
                  <c:v>ne zna baš ništa</c:v>
                </c:pt>
                <c:pt idx="1">
                  <c:v>nešto je čuo/la o tome</c:v>
                </c:pt>
                <c:pt idx="2">
                  <c:v>zna osnovne postavke</c:v>
                </c:pt>
                <c:pt idx="3">
                  <c:v>zna djelomično</c:v>
                </c:pt>
                <c:pt idx="4">
                  <c:v>zna potpuno</c:v>
                </c:pt>
              </c:strCache>
            </c:strRef>
          </c:cat>
          <c:val>
            <c:numRef>
              <c:f>'STprije - STposlije'!$B$140:$B$144</c:f>
              <c:numCache>
                <c:formatCode>General</c:formatCode>
                <c:ptCount val="5"/>
                <c:pt idx="1">
                  <c:v>20</c:v>
                </c:pt>
                <c:pt idx="2">
                  <c:v>16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EA-8B42-8E0A-1860DBF9F3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105398371813693"/>
          <c:y val="0.22872484689413827"/>
          <c:w val="0.46415209751323455"/>
          <c:h val="0.69255249343832026"/>
        </c:manualLayout>
      </c:layout>
      <c:overlay val="0"/>
      <c:txPr>
        <a:bodyPr/>
        <a:lstStyle/>
        <a:p>
          <a:pPr>
            <a:defRPr sz="1100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38480717093229905"/>
          <c:y val="0.13667197758637942"/>
          <c:w val="0.55792672538667432"/>
          <c:h val="0.7065361796952623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'[DKU - uputnici 2.xlsx]Sheet1'!$D$51</c:f>
              <c:strCache>
                <c:ptCount val="1"/>
                <c:pt idx="0">
                  <c:v>Prije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rgbClr val="7030A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'[DKU - uputnici 2.xlsx]Sheet1'!$C$52:$C$54</c:f>
              <c:strCache>
                <c:ptCount val="3"/>
                <c:pt idx="0">
                  <c:v>Korisnost DKU programa za karijeru</c:v>
                </c:pt>
                <c:pt idx="1">
                  <c:v>Upoznatost sa problemom OCD-a u kojoj je provođen program DKU</c:v>
                </c:pt>
                <c:pt idx="2">
                  <c:v>Korisnost znanja i vještina studenata za program DKU i OCD u kojima je djelovano</c:v>
                </c:pt>
              </c:strCache>
            </c:strRef>
          </c:cat>
          <c:val>
            <c:numRef>
              <c:f>'[DKU - uputnici 2.xlsx]Sheet1'!$D$52:$D$54</c:f>
              <c:numCache>
                <c:formatCode>0.00</c:formatCode>
                <c:ptCount val="3"/>
                <c:pt idx="0">
                  <c:v>3.9</c:v>
                </c:pt>
                <c:pt idx="1">
                  <c:v>2.2999999999999998</c:v>
                </c:pt>
                <c:pt idx="2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5A-4473-B85A-55324B1D3D96}"/>
            </c:ext>
          </c:extLst>
        </c:ser>
        <c:ser>
          <c:idx val="1"/>
          <c:order val="1"/>
          <c:tx>
            <c:strRef>
              <c:f>'[DKU - uputnici 2.xlsx]Sheet1'!$E$51</c:f>
              <c:strCache>
                <c:ptCount val="1"/>
                <c:pt idx="0">
                  <c:v>Nakon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rgbClr val="FF000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'[DKU - uputnici 2.xlsx]Sheet1'!$C$52:$C$54</c:f>
              <c:strCache>
                <c:ptCount val="3"/>
                <c:pt idx="0">
                  <c:v>Korisnost DKU programa za karijeru</c:v>
                </c:pt>
                <c:pt idx="1">
                  <c:v>Upoznatost sa problemom OCD-a u kojoj je provođen program DKU</c:v>
                </c:pt>
                <c:pt idx="2">
                  <c:v>Korisnost znanja i vještina studenata za program DKU i OCD u kojima je djelovano</c:v>
                </c:pt>
              </c:strCache>
            </c:strRef>
          </c:cat>
          <c:val>
            <c:numRef>
              <c:f>'[DKU - uputnici 2.xlsx]Sheet1'!$E$52:$E$54</c:f>
              <c:numCache>
                <c:formatCode>0.00</c:formatCode>
                <c:ptCount val="3"/>
                <c:pt idx="0">
                  <c:v>4.3809523809523814</c:v>
                </c:pt>
                <c:pt idx="1">
                  <c:v>4.666666666666667</c:v>
                </c:pt>
                <c:pt idx="2">
                  <c:v>4.2380952380952381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05A-4473-B85A-55324B1D3D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217728"/>
        <c:axId val="121823232"/>
      </c:barChart>
      <c:catAx>
        <c:axId val="78217728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/>
          <a:lstStyle/>
          <a:p>
            <a:pPr>
              <a:defRPr sz="1200"/>
            </a:pPr>
            <a:endParaRPr lang="sr-Latn-RS"/>
          </a:p>
        </c:txPr>
        <c:crossAx val="121823232"/>
        <c:crosses val="autoZero"/>
        <c:auto val="1"/>
        <c:lblAlgn val="ctr"/>
        <c:lblOffset val="100"/>
        <c:noMultiLvlLbl val="0"/>
      </c:catAx>
      <c:valAx>
        <c:axId val="121823232"/>
        <c:scaling>
          <c:orientation val="minMax"/>
          <c:max val="5"/>
          <c:min val="1"/>
        </c:scaling>
        <c:delete val="0"/>
        <c:axPos val="t"/>
        <c:majorGridlines/>
        <c:minorGridlines/>
        <c:numFmt formatCode="0.00" sourceLinked="1"/>
        <c:majorTickMark val="out"/>
        <c:minorTickMark val="out"/>
        <c:tickLblPos val="nextTo"/>
        <c:crossAx val="78217728"/>
        <c:crosses val="autoZero"/>
        <c:crossBetween val="between"/>
        <c:majorUnit val="1"/>
        <c:minorUnit val="0.5"/>
      </c:valAx>
    </c:plotArea>
    <c:legend>
      <c:legendPos val="b"/>
      <c:layout>
        <c:manualLayout>
          <c:xMode val="edge"/>
          <c:yMode val="edge"/>
          <c:x val="0.39292892956908304"/>
          <c:y val="0.91198836215854251"/>
          <c:w val="0.37597381545580916"/>
          <c:h val="4.2825127326866788E-2"/>
        </c:manualLayout>
      </c:layout>
      <c:overlay val="0"/>
      <c:txPr>
        <a:bodyPr/>
        <a:lstStyle/>
        <a:p>
          <a:pPr rtl="0">
            <a:defRPr b="1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1342018343212716"/>
          <c:y val="0.14902949627194095"/>
          <c:w val="0.54042319148308704"/>
          <c:h val="0.7532434039163268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'STprije - STposlije'!$K$109</c:f>
              <c:strCache>
                <c:ptCount val="1"/>
                <c:pt idx="0">
                  <c:v>Prije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7030A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'STprije - STposlije'!$J$110:$J$117</c:f>
              <c:strCache>
                <c:ptCount val="8"/>
                <c:pt idx="0">
                  <c:v>Bolje razumijevanje teorije</c:v>
                </c:pt>
                <c:pt idx="1">
                  <c:v>Povećanje interesa za učenje različitih područja vezanih uz struku</c:v>
                </c:pt>
                <c:pt idx="2">
                  <c:v>Razvoj karijere, izbor poslova, područje poslovnih interesa</c:v>
                </c:pt>
                <c:pt idx="3">
                  <c:v>Stjecanje dodatnih vještina poželjnih za buduće zaposlenje</c:v>
                </c:pt>
                <c:pt idx="4">
                  <c:v>Stvaranje jasnije slike o tome što želi napraviti u životu</c:v>
                </c:pt>
                <c:pt idx="5">
                  <c:v>Suočavanje s vlastitim ograničenjima i strahovima</c:v>
                </c:pt>
                <c:pt idx="6">
                  <c:v>Razvijanje tolerancije prema drugačijem</c:v>
                </c:pt>
                <c:pt idx="7">
                  <c:v>Razumijevanje problema i izazova s kojima se suočavaju pripadnici zajednice</c:v>
                </c:pt>
              </c:strCache>
            </c:strRef>
          </c:cat>
          <c:val>
            <c:numRef>
              <c:f>'STprije - STposlije'!$K$110:$K$117</c:f>
              <c:numCache>
                <c:formatCode>0.00</c:formatCode>
                <c:ptCount val="8"/>
                <c:pt idx="0">
                  <c:v>3.5526315789473686</c:v>
                </c:pt>
                <c:pt idx="1">
                  <c:v>4.0789473684210522</c:v>
                </c:pt>
                <c:pt idx="2">
                  <c:v>4.1315789473684212</c:v>
                </c:pt>
                <c:pt idx="3">
                  <c:v>4.3684210526315788</c:v>
                </c:pt>
                <c:pt idx="4">
                  <c:v>4.0263157894736841</c:v>
                </c:pt>
                <c:pt idx="5">
                  <c:v>3.6052631578947367</c:v>
                </c:pt>
                <c:pt idx="6">
                  <c:v>4.1842105263157894</c:v>
                </c:pt>
                <c:pt idx="7">
                  <c:v>4.3421052631578947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1C-8A4B-916C-F24C68EE2F73}"/>
            </c:ext>
          </c:extLst>
        </c:ser>
        <c:ser>
          <c:idx val="1"/>
          <c:order val="1"/>
          <c:tx>
            <c:strRef>
              <c:f>'STprije - STposlije'!$L$109</c:f>
              <c:strCache>
                <c:ptCount val="1"/>
                <c:pt idx="0">
                  <c:v>Nakon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'STprije - STposlije'!$J$110:$J$117</c:f>
              <c:strCache>
                <c:ptCount val="8"/>
                <c:pt idx="0">
                  <c:v>Bolje razumijevanje teorije</c:v>
                </c:pt>
                <c:pt idx="1">
                  <c:v>Povećanje interesa za učenje različitih područja vezanih uz struku</c:v>
                </c:pt>
                <c:pt idx="2">
                  <c:v>Razvoj karijere, izbor poslova, područje poslovnih interesa</c:v>
                </c:pt>
                <c:pt idx="3">
                  <c:v>Stjecanje dodatnih vještina poželjnih za buduće zaposlenje</c:v>
                </c:pt>
                <c:pt idx="4">
                  <c:v>Stvaranje jasnije slike o tome što želi napraviti u životu</c:v>
                </c:pt>
                <c:pt idx="5">
                  <c:v>Suočavanje s vlastitim ograničenjima i strahovima</c:v>
                </c:pt>
                <c:pt idx="6">
                  <c:v>Razvijanje tolerancije prema drugačijem</c:v>
                </c:pt>
                <c:pt idx="7">
                  <c:v>Razumijevanje problema i izazova s kojima se suočavaju pripadnici zajednice</c:v>
                </c:pt>
              </c:strCache>
            </c:strRef>
          </c:cat>
          <c:val>
            <c:numRef>
              <c:f>'STprije - STposlije'!$L$110:$L$117</c:f>
              <c:numCache>
                <c:formatCode>0.00</c:formatCode>
                <c:ptCount val="8"/>
                <c:pt idx="0">
                  <c:v>3.5526315789473686</c:v>
                </c:pt>
                <c:pt idx="1">
                  <c:v>4.0263157894736841</c:v>
                </c:pt>
                <c:pt idx="2">
                  <c:v>3.9729729729729728</c:v>
                </c:pt>
                <c:pt idx="3">
                  <c:v>4.3421052631578947</c:v>
                </c:pt>
                <c:pt idx="4">
                  <c:v>3.8947368421052633</c:v>
                </c:pt>
                <c:pt idx="5">
                  <c:v>3.9736842105263159</c:v>
                </c:pt>
                <c:pt idx="6">
                  <c:v>4.3421052631578947</c:v>
                </c:pt>
                <c:pt idx="7">
                  <c:v>4.5526315789473681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1C-8A4B-916C-F24C68EE2F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9139456"/>
        <c:axId val="69174016"/>
      </c:barChart>
      <c:catAx>
        <c:axId val="69139456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/>
          <a:lstStyle/>
          <a:p>
            <a:pPr>
              <a:defRPr/>
            </a:pPr>
            <a:endParaRPr lang="sr-Latn-RS"/>
          </a:p>
        </c:txPr>
        <c:crossAx val="69174016"/>
        <c:crosses val="autoZero"/>
        <c:auto val="1"/>
        <c:lblAlgn val="ctr"/>
        <c:lblOffset val="100"/>
        <c:noMultiLvlLbl val="0"/>
      </c:catAx>
      <c:valAx>
        <c:axId val="69174016"/>
        <c:scaling>
          <c:orientation val="minMax"/>
          <c:max val="5"/>
          <c:min val="1"/>
        </c:scaling>
        <c:delete val="0"/>
        <c:axPos val="t"/>
        <c:majorGridlines/>
        <c:minorGridlines/>
        <c:numFmt formatCode="0.00" sourceLinked="1"/>
        <c:majorTickMark val="out"/>
        <c:minorTickMark val="out"/>
        <c:tickLblPos val="nextTo"/>
        <c:crossAx val="69139456"/>
        <c:crosses val="autoZero"/>
        <c:crossBetween val="between"/>
        <c:majorUnit val="1"/>
        <c:minorUnit val="0.5"/>
      </c:valAx>
    </c:plotArea>
    <c:legend>
      <c:legendPos val="b"/>
      <c:layout>
        <c:manualLayout>
          <c:xMode val="edge"/>
          <c:yMode val="edge"/>
          <c:x val="0.39744111833757334"/>
          <c:y val="0.93153879484229551"/>
          <c:w val="0.24512209148013797"/>
          <c:h val="4.2825127326866788E-2"/>
        </c:manualLayout>
      </c:layout>
      <c:overlay val="0"/>
      <c:txPr>
        <a:bodyPr/>
        <a:lstStyle/>
        <a:p>
          <a:pPr rtl="0">
            <a:defRPr b="1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1342018343212716"/>
          <c:y val="0.14902949627194095"/>
          <c:w val="0.54042319148308704"/>
          <c:h val="0.7532434039163268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'[DKU - uputnici 2.xlsx]Sheet1'!$D$90</c:f>
              <c:strCache>
                <c:ptCount val="1"/>
                <c:pt idx="0">
                  <c:v>Prije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7030A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'[DKU - uputnici 2.xlsx]Sheet1'!$C$91:$C$98</c:f>
              <c:strCache>
                <c:ptCount val="8"/>
                <c:pt idx="0">
                  <c:v>Bolje razumijevanje teorije</c:v>
                </c:pt>
                <c:pt idx="1">
                  <c:v>Povećanje interesa za učenje različitih područja vezanih uz struku</c:v>
                </c:pt>
                <c:pt idx="2">
                  <c:v>Razvoj karijere, izbor poslova, područje poslovnih interesa</c:v>
                </c:pt>
                <c:pt idx="3">
                  <c:v>Stjecanje dodatnih vještina poželjnih za buduće zaposlenje</c:v>
                </c:pt>
                <c:pt idx="4">
                  <c:v>Stvaranje jasnije slike o tome što želi napraviti u životu</c:v>
                </c:pt>
                <c:pt idx="5">
                  <c:v>Suočavanje s vlastitim ograničenjima i strahovima</c:v>
                </c:pt>
                <c:pt idx="6">
                  <c:v>Razvijanje tolerancije prema drugačijem</c:v>
                </c:pt>
                <c:pt idx="7">
                  <c:v>Razumijevanje problema i izazova s kojima se suočavaju pripadnici zajednice</c:v>
                </c:pt>
              </c:strCache>
            </c:strRef>
          </c:cat>
          <c:val>
            <c:numRef>
              <c:f>'[DKU - uputnici 2.xlsx]Sheet1'!$D$91:$D$98</c:f>
              <c:numCache>
                <c:formatCode>0.00</c:formatCode>
                <c:ptCount val="8"/>
                <c:pt idx="0">
                  <c:v>3.5</c:v>
                </c:pt>
                <c:pt idx="1">
                  <c:v>4</c:v>
                </c:pt>
                <c:pt idx="2">
                  <c:v>4.25</c:v>
                </c:pt>
                <c:pt idx="3">
                  <c:v>4.6500000000000004</c:v>
                </c:pt>
                <c:pt idx="4">
                  <c:v>4.3</c:v>
                </c:pt>
                <c:pt idx="5">
                  <c:v>3.9</c:v>
                </c:pt>
                <c:pt idx="6">
                  <c:v>4.3499999999999996</c:v>
                </c:pt>
                <c:pt idx="7">
                  <c:v>4.8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646-9547-88D9-F7BBE92C3A6F}"/>
            </c:ext>
          </c:extLst>
        </c:ser>
        <c:ser>
          <c:idx val="1"/>
          <c:order val="1"/>
          <c:tx>
            <c:strRef>
              <c:f>'[DKU - uputnici 2.xlsx]Sheet1'!$E$90</c:f>
              <c:strCache>
                <c:ptCount val="1"/>
                <c:pt idx="0">
                  <c:v>Nakon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'[DKU - uputnici 2.xlsx]Sheet1'!$C$91:$C$98</c:f>
              <c:strCache>
                <c:ptCount val="8"/>
                <c:pt idx="0">
                  <c:v>Bolje razumijevanje teorije</c:v>
                </c:pt>
                <c:pt idx="1">
                  <c:v>Povećanje interesa za učenje različitih područja vezanih uz struku</c:v>
                </c:pt>
                <c:pt idx="2">
                  <c:v>Razvoj karijere, izbor poslova, područje poslovnih interesa</c:v>
                </c:pt>
                <c:pt idx="3">
                  <c:v>Stjecanje dodatnih vještina poželjnih za buduće zaposlenje</c:v>
                </c:pt>
                <c:pt idx="4">
                  <c:v>Stvaranje jasnije slike o tome što želi napraviti u životu</c:v>
                </c:pt>
                <c:pt idx="5">
                  <c:v>Suočavanje s vlastitim ograničenjima i strahovima</c:v>
                </c:pt>
                <c:pt idx="6">
                  <c:v>Razvijanje tolerancije prema drugačijem</c:v>
                </c:pt>
                <c:pt idx="7">
                  <c:v>Razumijevanje problema i izazova s kojima se suočavaju pripadnici zajednice</c:v>
                </c:pt>
              </c:strCache>
            </c:strRef>
          </c:cat>
          <c:val>
            <c:numRef>
              <c:f>'[DKU - uputnici 2.xlsx]Sheet1'!$E$91:$E$98</c:f>
              <c:numCache>
                <c:formatCode>0.00</c:formatCode>
                <c:ptCount val="8"/>
                <c:pt idx="0">
                  <c:v>3.5714285714285716</c:v>
                </c:pt>
                <c:pt idx="1">
                  <c:v>4.2380952380952381</c:v>
                </c:pt>
                <c:pt idx="2">
                  <c:v>3.9473684210526314</c:v>
                </c:pt>
                <c:pt idx="3">
                  <c:v>4.666666666666667</c:v>
                </c:pt>
                <c:pt idx="4">
                  <c:v>4.0952380952380949</c:v>
                </c:pt>
                <c:pt idx="5">
                  <c:v>4.0952380952380949</c:v>
                </c:pt>
                <c:pt idx="6">
                  <c:v>4.666666666666667</c:v>
                </c:pt>
                <c:pt idx="7">
                  <c:v>4.7619047619047619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46-9547-88D9-F7BBE92C3A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4622464"/>
        <c:axId val="224624000"/>
      </c:barChart>
      <c:catAx>
        <c:axId val="224622464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/>
          <a:lstStyle/>
          <a:p>
            <a:pPr>
              <a:defRPr/>
            </a:pPr>
            <a:endParaRPr lang="sr-Latn-RS"/>
          </a:p>
        </c:txPr>
        <c:crossAx val="224624000"/>
        <c:crosses val="autoZero"/>
        <c:auto val="1"/>
        <c:lblAlgn val="ctr"/>
        <c:lblOffset val="100"/>
        <c:noMultiLvlLbl val="0"/>
      </c:catAx>
      <c:valAx>
        <c:axId val="224624000"/>
        <c:scaling>
          <c:orientation val="minMax"/>
          <c:max val="5"/>
          <c:min val="1"/>
        </c:scaling>
        <c:delete val="0"/>
        <c:axPos val="t"/>
        <c:majorGridlines/>
        <c:minorGridlines/>
        <c:numFmt formatCode="0.00" sourceLinked="1"/>
        <c:majorTickMark val="out"/>
        <c:minorTickMark val="out"/>
        <c:tickLblPos val="nextTo"/>
        <c:crossAx val="224622464"/>
        <c:crosses val="autoZero"/>
        <c:crossBetween val="between"/>
        <c:majorUnit val="1"/>
        <c:minorUnit val="0.5"/>
      </c:valAx>
    </c:plotArea>
    <c:legend>
      <c:legendPos val="b"/>
      <c:layout>
        <c:manualLayout>
          <c:xMode val="edge"/>
          <c:yMode val="edge"/>
          <c:x val="0.39744111833757334"/>
          <c:y val="0.93153879484229551"/>
          <c:w val="0.24512209148013797"/>
          <c:h val="4.2825127326866788E-2"/>
        </c:manualLayout>
      </c:layout>
      <c:overlay val="0"/>
      <c:txPr>
        <a:bodyPr/>
        <a:lstStyle/>
        <a:p>
          <a:pPr rtl="0">
            <a:defRPr b="1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564913444808163"/>
          <c:y val="0.20349952041507699"/>
          <c:w val="0.49735203043439796"/>
          <c:h val="0.6987733134225043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'STprije - STposlije'!$K$139</c:f>
              <c:strCache>
                <c:ptCount val="1"/>
                <c:pt idx="0">
                  <c:v>Prije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7030A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'STprije - STposlije'!$J$140:$J$144</c:f>
              <c:strCache>
                <c:ptCount val="5"/>
                <c:pt idx="0">
                  <c:v>Isključiva odgovornost ljudi kojima je potrebna pomoć drugih/zajednice za njihovu situaciju</c:v>
                </c:pt>
                <c:pt idx="1">
                  <c:v>Relativno laka rješivost većine društvenih problema</c:v>
                </c:pt>
                <c:pt idx="2">
                  <c:v>Moć utjecaja na rješavanje problema vlastite lokalne zajednice</c:v>
                </c:pt>
                <c:pt idx="3">
                  <c:v>Želja utjecanja na rješavanje problema vlastite lokalne zajednice</c:v>
                </c:pt>
                <c:pt idx="4">
                  <c:v>Sklonost nevolotiranju u rješavanju problema vlastite lokalne zajednice</c:v>
                </c:pt>
              </c:strCache>
            </c:strRef>
          </c:cat>
          <c:val>
            <c:numRef>
              <c:f>'STprije - STposlije'!$K$140:$K$144</c:f>
              <c:numCache>
                <c:formatCode>0.00</c:formatCode>
                <c:ptCount val="5"/>
                <c:pt idx="0">
                  <c:v>1.7105263157894737</c:v>
                </c:pt>
                <c:pt idx="1">
                  <c:v>2.3684210526315788</c:v>
                </c:pt>
                <c:pt idx="2">
                  <c:v>3.4473684210526314</c:v>
                </c:pt>
                <c:pt idx="3">
                  <c:v>4.1052631578947372</c:v>
                </c:pt>
                <c:pt idx="4">
                  <c:v>1.9210526315789473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230-9C40-BDC2-44200C5A458C}"/>
            </c:ext>
          </c:extLst>
        </c:ser>
        <c:ser>
          <c:idx val="1"/>
          <c:order val="1"/>
          <c:tx>
            <c:strRef>
              <c:f>'STprije - STposlije'!$L$139</c:f>
              <c:strCache>
                <c:ptCount val="1"/>
                <c:pt idx="0">
                  <c:v>Nakon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'STprije - STposlije'!$J$140:$J$144</c:f>
              <c:strCache>
                <c:ptCount val="5"/>
                <c:pt idx="0">
                  <c:v>Isključiva odgovornost ljudi kojima je potrebna pomoć drugih/zajednice za njihovu situaciju</c:v>
                </c:pt>
                <c:pt idx="1">
                  <c:v>Relativno laka rješivost većine društvenih problema</c:v>
                </c:pt>
                <c:pt idx="2">
                  <c:v>Moć utjecaja na rješavanje problema vlastite lokalne zajednice</c:v>
                </c:pt>
                <c:pt idx="3">
                  <c:v>Želja utjecanja na rješavanje problema vlastite lokalne zajednice</c:v>
                </c:pt>
                <c:pt idx="4">
                  <c:v>Sklonost nevolotiranju u rješavanju problema vlastite lokalne zajednice</c:v>
                </c:pt>
              </c:strCache>
            </c:strRef>
          </c:cat>
          <c:val>
            <c:numRef>
              <c:f>'STprije - STposlije'!$L$140:$L$144</c:f>
              <c:numCache>
                <c:formatCode>0.00</c:formatCode>
                <c:ptCount val="5"/>
                <c:pt idx="0">
                  <c:v>1.631578947368421</c:v>
                </c:pt>
                <c:pt idx="1">
                  <c:v>2.2894736842105261</c:v>
                </c:pt>
                <c:pt idx="2">
                  <c:v>3.6842105263157894</c:v>
                </c:pt>
                <c:pt idx="3">
                  <c:v>4.2368421052631575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230-9C40-BDC2-44200C5A45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025024"/>
        <c:axId val="73026560"/>
      </c:barChart>
      <c:catAx>
        <c:axId val="73025024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/>
          <a:lstStyle/>
          <a:p>
            <a:pPr>
              <a:defRPr/>
            </a:pPr>
            <a:endParaRPr lang="sr-Latn-RS"/>
          </a:p>
        </c:txPr>
        <c:crossAx val="73026560"/>
        <c:crosses val="autoZero"/>
        <c:auto val="1"/>
        <c:lblAlgn val="ctr"/>
        <c:lblOffset val="100"/>
        <c:noMultiLvlLbl val="0"/>
      </c:catAx>
      <c:valAx>
        <c:axId val="73026560"/>
        <c:scaling>
          <c:orientation val="minMax"/>
          <c:max val="5"/>
          <c:min val="1"/>
        </c:scaling>
        <c:delete val="0"/>
        <c:axPos val="t"/>
        <c:majorGridlines/>
        <c:minorGridlines/>
        <c:numFmt formatCode="0.00" sourceLinked="1"/>
        <c:majorTickMark val="out"/>
        <c:minorTickMark val="out"/>
        <c:tickLblPos val="nextTo"/>
        <c:crossAx val="73025024"/>
        <c:crosses val="autoZero"/>
        <c:crossBetween val="between"/>
        <c:majorUnit val="1"/>
        <c:minorUnit val="0.5"/>
      </c:valAx>
    </c:plotArea>
    <c:legend>
      <c:legendPos val="b"/>
      <c:layout>
        <c:manualLayout>
          <c:xMode val="edge"/>
          <c:yMode val="edge"/>
          <c:x val="0.39744111833757334"/>
          <c:y val="0.93153879484229551"/>
          <c:w val="0.24512209148013797"/>
          <c:h val="4.2825127326866788E-2"/>
        </c:manualLayout>
      </c:layout>
      <c:overlay val="0"/>
      <c:txPr>
        <a:bodyPr/>
        <a:lstStyle/>
        <a:p>
          <a:pPr rtl="0">
            <a:defRPr b="1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564913444808163"/>
          <c:y val="0.20349952041507699"/>
          <c:w val="0.49735203043439796"/>
          <c:h val="0.6987733134225043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'[DKU - uputnici 2.xlsx]Sheet1'!$D$120</c:f>
              <c:strCache>
                <c:ptCount val="1"/>
                <c:pt idx="0">
                  <c:v>Prije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7030A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'[DKU - uputnici 2.xlsx]Sheet1'!$C$121:$C$125</c:f>
              <c:strCache>
                <c:ptCount val="5"/>
                <c:pt idx="0">
                  <c:v>Isključiva odgovornost ljudi kojima je potrebna pomoć drugih/zajednice za njihovu situaciju</c:v>
                </c:pt>
                <c:pt idx="1">
                  <c:v>Relativno laka rješivost većine društvenih problema</c:v>
                </c:pt>
                <c:pt idx="2">
                  <c:v>Moć utjecaja na rješavanje problema vlastite lokalne zajednice</c:v>
                </c:pt>
                <c:pt idx="3">
                  <c:v>Želja utjecanja na rješavanje problema vlastite lokalne zajednice</c:v>
                </c:pt>
                <c:pt idx="4">
                  <c:v>Sklonost nevolotiranju u rješavanju problema vlastite lokalne zajednice</c:v>
                </c:pt>
              </c:strCache>
            </c:strRef>
          </c:cat>
          <c:val>
            <c:numRef>
              <c:f>'[DKU - uputnici 2.xlsx]Sheet1'!$D$121:$D$125</c:f>
              <c:numCache>
                <c:formatCode>0.00</c:formatCode>
                <c:ptCount val="5"/>
                <c:pt idx="0">
                  <c:v>2.1</c:v>
                </c:pt>
                <c:pt idx="1">
                  <c:v>2.35</c:v>
                </c:pt>
                <c:pt idx="2">
                  <c:v>3.65</c:v>
                </c:pt>
                <c:pt idx="3">
                  <c:v>4.3</c:v>
                </c:pt>
                <c:pt idx="4">
                  <c:v>1.85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76-1042-A504-43AD007D1ACC}"/>
            </c:ext>
          </c:extLst>
        </c:ser>
        <c:ser>
          <c:idx val="1"/>
          <c:order val="1"/>
          <c:tx>
            <c:strRef>
              <c:f>'[DKU - uputnici 2.xlsx]Sheet1'!$E$120</c:f>
              <c:strCache>
                <c:ptCount val="1"/>
                <c:pt idx="0">
                  <c:v>Nakon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'[DKU - uputnici 2.xlsx]Sheet1'!$C$121:$C$125</c:f>
              <c:strCache>
                <c:ptCount val="5"/>
                <c:pt idx="0">
                  <c:v>Isključiva odgovornost ljudi kojima je potrebna pomoć drugih/zajednice za njihovu situaciju</c:v>
                </c:pt>
                <c:pt idx="1">
                  <c:v>Relativno laka rješivost većine društvenih problema</c:v>
                </c:pt>
                <c:pt idx="2">
                  <c:v>Moć utjecaja na rješavanje problema vlastite lokalne zajednice</c:v>
                </c:pt>
                <c:pt idx="3">
                  <c:v>Želja utjecanja na rješavanje problema vlastite lokalne zajednice</c:v>
                </c:pt>
                <c:pt idx="4">
                  <c:v>Sklonost nevolotiranju u rješavanju problema vlastite lokalne zajednice</c:v>
                </c:pt>
              </c:strCache>
            </c:strRef>
          </c:cat>
          <c:val>
            <c:numRef>
              <c:f>'[DKU - uputnici 2.xlsx]Sheet1'!$E$121:$E$125</c:f>
              <c:numCache>
                <c:formatCode>0.00</c:formatCode>
                <c:ptCount val="5"/>
                <c:pt idx="0">
                  <c:v>1.4761904761904763</c:v>
                </c:pt>
                <c:pt idx="1">
                  <c:v>2.2380952380952381</c:v>
                </c:pt>
                <c:pt idx="2">
                  <c:v>4</c:v>
                </c:pt>
                <c:pt idx="3">
                  <c:v>4.5714285714285712</c:v>
                </c:pt>
                <c:pt idx="4">
                  <c:v>1.8095238095238095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576-1042-A504-43AD007D1A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4651520"/>
        <c:axId val="238690304"/>
      </c:barChart>
      <c:catAx>
        <c:axId val="224651520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/>
          <a:lstStyle/>
          <a:p>
            <a:pPr>
              <a:defRPr/>
            </a:pPr>
            <a:endParaRPr lang="sr-Latn-RS"/>
          </a:p>
        </c:txPr>
        <c:crossAx val="238690304"/>
        <c:crosses val="autoZero"/>
        <c:auto val="1"/>
        <c:lblAlgn val="ctr"/>
        <c:lblOffset val="100"/>
        <c:noMultiLvlLbl val="0"/>
      </c:catAx>
      <c:valAx>
        <c:axId val="238690304"/>
        <c:scaling>
          <c:orientation val="minMax"/>
          <c:max val="5"/>
          <c:min val="1"/>
        </c:scaling>
        <c:delete val="0"/>
        <c:axPos val="t"/>
        <c:majorGridlines/>
        <c:minorGridlines/>
        <c:numFmt formatCode="0.00" sourceLinked="1"/>
        <c:majorTickMark val="out"/>
        <c:minorTickMark val="out"/>
        <c:tickLblPos val="nextTo"/>
        <c:crossAx val="224651520"/>
        <c:crosses val="autoZero"/>
        <c:crossBetween val="between"/>
        <c:majorUnit val="1"/>
        <c:minorUnit val="0.5"/>
      </c:valAx>
    </c:plotArea>
    <c:legend>
      <c:legendPos val="b"/>
      <c:layout>
        <c:manualLayout>
          <c:xMode val="edge"/>
          <c:yMode val="edge"/>
          <c:x val="0.39744111833757334"/>
          <c:y val="0.93153879484229551"/>
          <c:w val="0.24512209148013797"/>
          <c:h val="4.2825127326866788E-2"/>
        </c:manualLayout>
      </c:layout>
      <c:overlay val="0"/>
      <c:txPr>
        <a:bodyPr/>
        <a:lstStyle/>
        <a:p>
          <a:pPr rtl="0">
            <a:defRPr b="1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GB"/>
              <a:t>-</a:t>
            </a:r>
            <a:r>
              <a:rPr lang="en-GB" baseline="0"/>
              <a:t> </a:t>
            </a:r>
            <a:r>
              <a:rPr lang="en-GB"/>
              <a:t>provedenim programom DKU-a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0032250728105621"/>
          <c:y val="0.36182636261376416"/>
          <c:w val="0.39518906534988213"/>
          <c:h val="0.64767096821230674"/>
        </c:manualLayout>
      </c:layout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3.2145022289836261E-2"/>
                  <c:y val="1.58458675637681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40B-7240-9335-C3709236C0E7}"/>
                </c:ext>
              </c:extLst>
            </c:dLbl>
            <c:dLbl>
              <c:idx val="1"/>
              <c:layout>
                <c:manualLayout>
                  <c:x val="1.6472504454903756E-2"/>
                  <c:y val="1.3672346684218652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40B-7240-9335-C3709236C0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'STprije - STposlije'!$A$189:$A$193</c:f>
              <c:strCache>
                <c:ptCount val="5"/>
                <c:pt idx="0">
                  <c:v>potpuno nezadovoljstvo</c:v>
                </c:pt>
                <c:pt idx="1">
                  <c:v>nezadovoljstvo</c:v>
                </c:pt>
                <c:pt idx="2">
                  <c:v>ni nezadovoljstvo ni zadovoljstvo</c:v>
                </c:pt>
                <c:pt idx="3">
                  <c:v>zadovoljstvo</c:v>
                </c:pt>
                <c:pt idx="4">
                  <c:v>potpuno zadovoljstvo</c:v>
                </c:pt>
              </c:strCache>
            </c:strRef>
          </c:cat>
          <c:val>
            <c:numRef>
              <c:f>'STprije - STposlije'!$B$189:$B$193</c:f>
              <c:numCache>
                <c:formatCode>General</c:formatCode>
                <c:ptCount val="5"/>
                <c:pt idx="0" formatCode="0">
                  <c:v>0</c:v>
                </c:pt>
                <c:pt idx="1">
                  <c:v>1</c:v>
                </c:pt>
                <c:pt idx="2">
                  <c:v>6</c:v>
                </c:pt>
                <c:pt idx="3">
                  <c:v>10</c:v>
                </c:pt>
                <c:pt idx="4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40B-7240-9335-C3709236C0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GB" baseline="0"/>
              <a:t>- </a:t>
            </a:r>
            <a:r>
              <a:rPr lang="en-GB"/>
              <a:t>vlastitim angažmanom u provedbi programa DKU-a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0032250728105621"/>
          <c:y val="0.36182636261376416"/>
          <c:w val="0.39518906534988213"/>
          <c:h val="0.64767096821230674"/>
        </c:manualLayout>
      </c:layout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7.7068137630817518E-2"/>
                  <c:y val="5.91895208145421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526-D44B-9843-EE1F9F7A46D8}"/>
                </c:ext>
              </c:extLst>
            </c:dLbl>
            <c:dLbl>
              <c:idx val="1"/>
              <c:layout>
                <c:manualLayout>
                  <c:x val="-2.841302095382052E-2"/>
                  <c:y val="1.481387581970210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526-D44B-9843-EE1F9F7A46D8}"/>
                </c:ext>
              </c:extLst>
            </c:dLbl>
            <c:dLbl>
              <c:idx val="2"/>
              <c:layout>
                <c:manualLayout>
                  <c:x val="-4.4952591146892019E-2"/>
                  <c:y val="9.3245248368721639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526-D44B-9843-EE1F9F7A46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'STprije - STposlije'!$A$207:$A$211</c:f>
              <c:strCache>
                <c:ptCount val="5"/>
                <c:pt idx="0">
                  <c:v>potpuno nezadovoljstvo</c:v>
                </c:pt>
                <c:pt idx="1">
                  <c:v>nezadovoljstvo</c:v>
                </c:pt>
                <c:pt idx="2">
                  <c:v>ni nezadovoljstvo ni zadovoljstvo</c:v>
                </c:pt>
                <c:pt idx="3">
                  <c:v>zadovoljstvo</c:v>
                </c:pt>
                <c:pt idx="4">
                  <c:v>potpuno zadovoljstvo</c:v>
                </c:pt>
              </c:strCache>
            </c:strRef>
          </c:cat>
          <c:val>
            <c:numRef>
              <c:f>'STprije - STposlije'!$B$207:$B$211</c:f>
              <c:numCache>
                <c:formatCode>General</c:formatCode>
                <c:ptCount val="5"/>
                <c:pt idx="0" formatCode="0">
                  <c:v>0</c:v>
                </c:pt>
                <c:pt idx="1">
                  <c:v>0</c:v>
                </c:pt>
                <c:pt idx="2">
                  <c:v>4</c:v>
                </c:pt>
                <c:pt idx="3">
                  <c:v>11</c:v>
                </c:pt>
                <c:pt idx="4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526-D44B-9843-EE1F9F7A46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-</a:t>
            </a:r>
            <a:r>
              <a:rPr lang="en-US" baseline="0"/>
              <a:t> </a:t>
            </a:r>
            <a:r>
              <a:rPr lang="hr-HR"/>
              <a:t>angažmanom</a:t>
            </a:r>
            <a:r>
              <a:rPr lang="en-US"/>
              <a:t> EFST </a:t>
            </a:r>
            <a:r>
              <a:rPr lang="hr-HR"/>
              <a:t>mentora</a:t>
            </a:r>
            <a:endParaRPr lang="en-US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1878407126443428"/>
          <c:y val="0.36658918972026894"/>
          <c:w val="0.36445477658715503"/>
          <c:h val="0.63341081027973112"/>
        </c:manualLayout>
      </c:layout>
      <c:pieChart>
        <c:varyColors val="1"/>
        <c:ser>
          <c:idx val="0"/>
          <c:order val="0"/>
          <c:explosion val="25"/>
          <c:dPt>
            <c:idx val="4"/>
            <c:bubble3D val="0"/>
            <c:explosion val="0"/>
            <c:extLst>
              <c:ext xmlns:c16="http://schemas.microsoft.com/office/drawing/2014/chart" uri="{C3380CC4-5D6E-409C-BE32-E72D297353CC}">
                <c16:uniqueId val="{00000001-A455-414C-A138-CDC43EB82770}"/>
              </c:ext>
            </c:extLst>
          </c:dPt>
          <c:dLbls>
            <c:dLbl>
              <c:idx val="0"/>
              <c:layout>
                <c:manualLayout>
                  <c:x val="-3.5585555974042143E-2"/>
                  <c:y val="1.100740888401601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455-414C-A138-CDC43EB82770}"/>
                </c:ext>
              </c:extLst>
            </c:dLbl>
            <c:dLbl>
              <c:idx val="1"/>
              <c:layout>
                <c:manualLayout>
                  <c:x val="2.4596295505394123E-2"/>
                  <c:y val="-1.975866653032007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455-414C-A138-CDC43EB82770}"/>
                </c:ext>
              </c:extLst>
            </c:dLbl>
            <c:dLbl>
              <c:idx val="2"/>
              <c:layout>
                <c:manualLayout>
                  <c:x val="1.8684489555064542E-2"/>
                  <c:y val="2.239702315691545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455-414C-A138-CDC43EB82770}"/>
                </c:ext>
              </c:extLst>
            </c:dLbl>
            <c:dLbl>
              <c:idx val="3"/>
              <c:layout>
                <c:manualLayout>
                  <c:x val="-4.4660389926456628E-2"/>
                  <c:y val="9.142815375926111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455-414C-A138-CDC43EB8277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'STprije - STposlije'!$A$222:$A$226</c:f>
              <c:strCache>
                <c:ptCount val="5"/>
                <c:pt idx="0">
                  <c:v>potpuno nezadovoljstvo</c:v>
                </c:pt>
                <c:pt idx="1">
                  <c:v>nezadovoljstvo</c:v>
                </c:pt>
                <c:pt idx="2">
                  <c:v>ni nezadovoljstvo ni zadovoljstvo</c:v>
                </c:pt>
                <c:pt idx="3">
                  <c:v>zadovoljstvo</c:v>
                </c:pt>
                <c:pt idx="4">
                  <c:v>potpuno zadovoljstvo</c:v>
                </c:pt>
              </c:strCache>
            </c:strRef>
          </c:cat>
          <c:val>
            <c:numRef>
              <c:f>'STprije - STposlije'!$B$222:$B$226</c:f>
              <c:numCache>
                <c:formatCode>General</c:formatCode>
                <c:ptCount val="5"/>
                <c:pt idx="0" formatCode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6</c:v>
                </c:pt>
                <c:pt idx="4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455-414C-A138-CDC43EB827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baseline="0"/>
              <a:t>- </a:t>
            </a:r>
            <a:r>
              <a:rPr lang="hr-HR" baseline="0"/>
              <a:t>OCD mentorima</a:t>
            </a:r>
            <a:endParaRPr lang="en-US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0032250728105621"/>
          <c:y val="0.38202831940711063"/>
          <c:w val="0.38259056933785707"/>
          <c:h val="0.61349754407658097"/>
        </c:manualLayout>
      </c:layout>
      <c:pieChart>
        <c:varyColors val="1"/>
        <c:ser>
          <c:idx val="0"/>
          <c:order val="0"/>
          <c:explosion val="25"/>
          <c:dPt>
            <c:idx val="4"/>
            <c:bubble3D val="0"/>
            <c:explosion val="0"/>
            <c:extLst>
              <c:ext xmlns:c16="http://schemas.microsoft.com/office/drawing/2014/chart" uri="{C3380CC4-5D6E-409C-BE32-E72D297353CC}">
                <c16:uniqueId val="{00000001-CD13-B446-BF8C-827C716EB6A2}"/>
              </c:ext>
            </c:extLst>
          </c:dPt>
          <c:dLbls>
            <c:dLbl>
              <c:idx val="0"/>
              <c:layout>
                <c:manualLayout>
                  <c:x val="-3.5545091546862237E-2"/>
                  <c:y val="3.1107126088410063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D13-B446-BF8C-827C716EB6A2}"/>
                </c:ext>
              </c:extLst>
            </c:dLbl>
            <c:dLbl>
              <c:idx val="1"/>
              <c:layout>
                <c:manualLayout>
                  <c:x val="-3.5047729625393875E-2"/>
                  <c:y val="7.788433471610203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D13-B446-BF8C-827C716EB6A2}"/>
                </c:ext>
              </c:extLst>
            </c:dLbl>
            <c:dLbl>
              <c:idx val="2"/>
              <c:layout>
                <c:manualLayout>
                  <c:x val="-4.1620896849302584E-2"/>
                  <c:y val="7.6200833478927463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D13-B446-BF8C-827C716EB6A2}"/>
                </c:ext>
              </c:extLst>
            </c:dLbl>
            <c:dLbl>
              <c:idx val="3"/>
              <c:layout>
                <c:manualLayout>
                  <c:x val="-7.4532852125284155E-2"/>
                  <c:y val="6.429622622651018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D13-B446-BF8C-827C716EB6A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'STprije - STposlije'!$A$242:$A$246</c:f>
              <c:strCache>
                <c:ptCount val="5"/>
                <c:pt idx="0">
                  <c:v>potpuno nezadovoljstvo</c:v>
                </c:pt>
                <c:pt idx="1">
                  <c:v>nezadovoljstvo</c:v>
                </c:pt>
                <c:pt idx="2">
                  <c:v>ni nezadovoljstvo ni zadovoljstvo</c:v>
                </c:pt>
                <c:pt idx="3">
                  <c:v>zadovoljstvo</c:v>
                </c:pt>
                <c:pt idx="4">
                  <c:v>potpuno zadovoljstvo</c:v>
                </c:pt>
              </c:strCache>
            </c:strRef>
          </c:cat>
          <c:val>
            <c:numRef>
              <c:f>'STprije - STposlije'!$B$242:$B$246</c:f>
              <c:numCache>
                <c:formatCode>General</c:formatCode>
                <c:ptCount val="5"/>
                <c:pt idx="0" formatCode="0">
                  <c:v>0</c:v>
                </c:pt>
                <c:pt idx="1">
                  <c:v>0</c:v>
                </c:pt>
                <c:pt idx="2">
                  <c:v>4</c:v>
                </c:pt>
                <c:pt idx="3">
                  <c:v>6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D13-B446-BF8C-827C716EB6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latin typeface="Calibri" panose="020F0502020204030204" pitchFamily="34" charset="0"/>
              </a:defRPr>
            </a:pPr>
            <a:r>
              <a:rPr lang="vi-VN">
                <a:latin typeface="Calibri" panose="020F0502020204030204" pitchFamily="34" charset="0"/>
              </a:rPr>
              <a:t>-</a:t>
            </a:r>
            <a:r>
              <a:rPr lang="vi-VN" baseline="0">
                <a:latin typeface="Calibri" panose="020F0502020204030204" pitchFamily="34" charset="0"/>
              </a:rPr>
              <a:t> </a:t>
            </a:r>
            <a:r>
              <a:rPr lang="vi-VN">
                <a:latin typeface="Calibri" panose="020F0502020204030204" pitchFamily="34" charset="0"/>
              </a:rPr>
              <a:t>usklađenošću znanja </a:t>
            </a:r>
            <a:r>
              <a:rPr lang="hr-HR">
                <a:latin typeface="Calibri" panose="020F0502020204030204" pitchFamily="34" charset="0"/>
              </a:rPr>
              <a:t>stečenih tijekom studiranja</a:t>
            </a:r>
            <a:r>
              <a:rPr lang="vi-VN">
                <a:latin typeface="Calibri" panose="020F0502020204030204" pitchFamily="34" charset="0"/>
              </a:rPr>
              <a:t> i provedenog DKU programa</a:t>
            </a:r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8.6156461785560412E-2"/>
          <c:y val="0.30540836354399981"/>
          <c:w val="0.39518906534988213"/>
          <c:h val="0.64767096821230674"/>
        </c:manualLayout>
      </c:layout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2.7756318321738999E-2"/>
                  <c:y val="2.1486903579867694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53B-D449-853A-50946967D639}"/>
                </c:ext>
              </c:extLst>
            </c:dLbl>
            <c:dLbl>
              <c:idx val="1"/>
              <c:layout>
                <c:manualLayout>
                  <c:x val="2.080401143886865E-2"/>
                  <c:y val="-5.8259590616188458E-3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53B-D449-853A-50946967D639}"/>
                </c:ext>
              </c:extLst>
            </c:dLbl>
            <c:dLbl>
              <c:idx val="2"/>
              <c:layout>
                <c:manualLayout>
                  <c:x val="-6.3570493986759125E-2"/>
                  <c:y val="9.9437198833118079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53B-D449-853A-50946967D6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'STprije - STposlije'!$A$263:$A$267</c:f>
              <c:strCache>
                <c:ptCount val="5"/>
                <c:pt idx="0">
                  <c:v>potpuno nezadovoljstvo</c:v>
                </c:pt>
                <c:pt idx="1">
                  <c:v>nezadovoljstvo</c:v>
                </c:pt>
                <c:pt idx="2">
                  <c:v>ni nezadovoljstvo ni zadovoljstvo</c:v>
                </c:pt>
                <c:pt idx="3">
                  <c:v>zadovoljstvo</c:v>
                </c:pt>
                <c:pt idx="4">
                  <c:v>potpuno zadovoljstvo</c:v>
                </c:pt>
              </c:strCache>
            </c:strRef>
          </c:cat>
          <c:val>
            <c:numRef>
              <c:f>'STprije - STposlije'!$B$263:$B$267</c:f>
              <c:numCache>
                <c:formatCode>General</c:formatCode>
                <c:ptCount val="5"/>
                <c:pt idx="0" formatCode="0">
                  <c:v>0</c:v>
                </c:pt>
                <c:pt idx="1">
                  <c:v>1</c:v>
                </c:pt>
                <c:pt idx="2">
                  <c:v>10</c:v>
                </c:pt>
                <c:pt idx="3">
                  <c:v>16</c:v>
                </c:pt>
                <c:pt idx="4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53B-D449-853A-50946967D6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'STprije - STposlije'!$B$123</c:f>
              <c:strCache>
                <c:ptCount val="1"/>
                <c:pt idx="0">
                  <c:v>Prethodno sudjelovanje u DK aktivnostima</c:v>
                </c:pt>
              </c:strCache>
            </c:strRef>
          </c:tx>
          <c:explosion val="25"/>
          <c:dLbls>
            <c:dLbl>
              <c:idx val="0"/>
              <c:spPr/>
              <c:txPr>
                <a:bodyPr/>
                <a:lstStyle/>
                <a:p>
                  <a:pPr>
                    <a:defRPr sz="1100" b="1">
                      <a:solidFill>
                        <a:schemeClr val="bg1"/>
                      </a:solidFill>
                    </a:defRPr>
                  </a:pPr>
                  <a:endParaRPr lang="sr-Latn-RS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0-8B33-824C-8397-D31DA3C203E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'STprije - STposlije'!$A$124:$A$125</c:f>
              <c:strCache>
                <c:ptCount val="2"/>
                <c:pt idx="0">
                  <c:v>da</c:v>
                </c:pt>
                <c:pt idx="1">
                  <c:v>ne</c:v>
                </c:pt>
              </c:strCache>
            </c:strRef>
          </c:cat>
          <c:val>
            <c:numRef>
              <c:f>'STprije - STposlije'!$B$124:$B$125</c:f>
              <c:numCache>
                <c:formatCode>General</c:formatCode>
                <c:ptCount val="2"/>
                <c:pt idx="0">
                  <c:v>11</c:v>
                </c:pt>
                <c:pt idx="1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33-824C-8397-D31DA3C203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9473709536307959"/>
          <c:y val="0.4602063283756197"/>
          <c:w val="0.17118276004973063"/>
          <c:h val="0.17866360454943131"/>
        </c:manualLayout>
      </c:layout>
      <c:overlay val="0"/>
      <c:txPr>
        <a:bodyPr/>
        <a:lstStyle/>
        <a:p>
          <a:pPr>
            <a:defRPr sz="1100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 err="1"/>
              <a:t>Zadovoljstvo</a:t>
            </a:r>
            <a:r>
              <a:rPr lang="en-US" dirty="0"/>
              <a:t> </a:t>
            </a:r>
            <a:r>
              <a:rPr lang="hr-HR" dirty="0">
                <a:solidFill>
                  <a:srgbClr val="7030A0"/>
                </a:solidFill>
              </a:rPr>
              <a:t>OCD</a:t>
            </a:r>
            <a:r>
              <a:rPr lang="hr-HR" baseline="0" dirty="0">
                <a:solidFill>
                  <a:srgbClr val="7030A0"/>
                </a:solidFill>
              </a:rPr>
              <a:t> mentora</a:t>
            </a:r>
            <a:r>
              <a:rPr lang="hr-HR" dirty="0">
                <a:solidFill>
                  <a:srgbClr val="7030A0"/>
                </a:solidFill>
              </a:rPr>
              <a:t> </a:t>
            </a:r>
            <a:r>
              <a:rPr lang="en-US" dirty="0" err="1"/>
              <a:t>timom</a:t>
            </a:r>
            <a:r>
              <a:rPr lang="en-US" dirty="0"/>
              <a:t> </a:t>
            </a:r>
            <a:r>
              <a:rPr lang="en-US" dirty="0" err="1"/>
              <a:t>studenata</a:t>
            </a:r>
            <a:r>
              <a:rPr lang="en-US" dirty="0"/>
              <a:t> koji </a:t>
            </a:r>
            <a:r>
              <a:rPr lang="en-US" dirty="0" err="1"/>
              <a:t>su</a:t>
            </a:r>
            <a:r>
              <a:rPr lang="en-US" dirty="0"/>
              <a:t> </a:t>
            </a:r>
            <a:r>
              <a:rPr lang="en-US" dirty="0" err="1"/>
              <a:t>sudjelovali</a:t>
            </a:r>
            <a:r>
              <a:rPr lang="en-US" dirty="0"/>
              <a:t> u </a:t>
            </a:r>
            <a:r>
              <a:rPr lang="en-US" dirty="0" err="1"/>
              <a:t>provedenom</a:t>
            </a:r>
            <a:r>
              <a:rPr lang="en-US" dirty="0"/>
              <a:t> </a:t>
            </a:r>
            <a:r>
              <a:rPr lang="en-US" dirty="0" err="1"/>
              <a:t>programu</a:t>
            </a:r>
            <a:r>
              <a:rPr lang="en-US" dirty="0"/>
              <a:t> DKU-a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032250728105621"/>
          <c:y val="0.36182636261376416"/>
          <c:w val="0.39518906534988213"/>
          <c:h val="0.64767096821230674"/>
        </c:manualLayout>
      </c:layout>
      <c:pieChart>
        <c:varyColors val="1"/>
        <c:ser>
          <c:idx val="0"/>
          <c:order val="0"/>
          <c:tx>
            <c:strRef>
              <c:f>'OCDprije - OCD poslije'!$B$253</c:f>
              <c:strCache>
                <c:ptCount val="1"/>
                <c:pt idx="0">
                  <c:v>Zadovoljstvo zaposlenika OCD-a timom studenata koji su sudjelovali u provedenom programu DKU-a</c:v>
                </c:pt>
              </c:strCache>
            </c:strRef>
          </c:tx>
          <c:explosion val="25"/>
          <c:dPt>
            <c:idx val="4"/>
            <c:bubble3D val="0"/>
            <c:explosion val="0"/>
            <c:extLst>
              <c:ext xmlns:c16="http://schemas.microsoft.com/office/drawing/2014/chart" uri="{C3380CC4-5D6E-409C-BE32-E72D297353CC}">
                <c16:uniqueId val="{00000001-765E-244B-B360-230621A2723D}"/>
              </c:ext>
            </c:extLst>
          </c:dPt>
          <c:dLbls>
            <c:dLbl>
              <c:idx val="0"/>
              <c:layout>
                <c:manualLayout>
                  <c:x val="-3.362110875210704E-2"/>
                  <c:y val="-2.949892627057981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65E-244B-B360-230621A2723D}"/>
                </c:ext>
              </c:extLst>
            </c:dLbl>
            <c:dLbl>
              <c:idx val="1"/>
              <c:layout>
                <c:manualLayout>
                  <c:x val="2.4596295505394123E-2"/>
                  <c:y val="-1.975866653032007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65E-244B-B360-230621A2723D}"/>
                </c:ext>
              </c:extLst>
            </c:dLbl>
            <c:dLbl>
              <c:idx val="2"/>
              <c:layout>
                <c:manualLayout>
                  <c:x val="-0.10703686190869033"/>
                  <c:y val="-4.607151378804921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65E-244B-B360-230621A2723D}"/>
                </c:ext>
              </c:extLst>
            </c:dLbl>
            <c:dLbl>
              <c:idx val="3"/>
              <c:layout>
                <c:manualLayout>
                  <c:x val="-6.9146847868591432E-2"/>
                  <c:y val="0.11004786166435078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65E-244B-B360-230621A2723D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65E-244B-B360-230621A2723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sr-Latn-R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'OCDprije - OCD poslije'!$A$254:$A$258</c:f>
              <c:strCache>
                <c:ptCount val="5"/>
                <c:pt idx="0">
                  <c:v>potpuno nezadovoljstvo</c:v>
                </c:pt>
                <c:pt idx="1">
                  <c:v>nezadovoljstvo</c:v>
                </c:pt>
                <c:pt idx="2">
                  <c:v>ni nezadovoljstvo ni zadovoljstvo</c:v>
                </c:pt>
                <c:pt idx="3">
                  <c:v>zadovoljstvo</c:v>
                </c:pt>
                <c:pt idx="4">
                  <c:v>potpuno zadovoljstvo</c:v>
                </c:pt>
              </c:strCache>
            </c:strRef>
          </c:cat>
          <c:val>
            <c:numRef>
              <c:f>'OCDprije - OCD poslije'!$B$254:$B$258</c:f>
              <c:numCache>
                <c:formatCode>General</c:formatCode>
                <c:ptCount val="5"/>
                <c:pt idx="0" formatCode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4</c:v>
                </c:pt>
                <c:pt idx="4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65E-244B-B360-230621A272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 err="1"/>
              <a:t>Zadovoljstvo</a:t>
            </a:r>
            <a:r>
              <a:rPr lang="en-US" baseline="0" dirty="0"/>
              <a:t> </a:t>
            </a:r>
            <a:r>
              <a:rPr lang="en-US" baseline="0" dirty="0">
                <a:solidFill>
                  <a:srgbClr val="7030A0"/>
                </a:solidFill>
              </a:rPr>
              <a:t>EFST </a:t>
            </a:r>
            <a:r>
              <a:rPr lang="en-US" baseline="0" dirty="0" err="1">
                <a:solidFill>
                  <a:srgbClr val="7030A0"/>
                </a:solidFill>
              </a:rPr>
              <a:t>mentora</a:t>
            </a:r>
            <a:r>
              <a:rPr lang="en-US" dirty="0">
                <a:solidFill>
                  <a:srgbClr val="7030A0"/>
                </a:solidFill>
              </a:rPr>
              <a:t> </a:t>
            </a:r>
            <a:r>
              <a:rPr lang="en-US" dirty="0" err="1"/>
              <a:t>usklađenošću</a:t>
            </a:r>
            <a:r>
              <a:rPr lang="en-US" dirty="0"/>
              <a:t> </a:t>
            </a:r>
            <a:r>
              <a:rPr lang="en-US" dirty="0" err="1"/>
              <a:t>ishoda</a:t>
            </a:r>
            <a:r>
              <a:rPr lang="en-US" dirty="0"/>
              <a:t> </a:t>
            </a:r>
            <a:r>
              <a:rPr lang="en-US" dirty="0" err="1"/>
              <a:t>učenja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DKU </a:t>
            </a:r>
            <a:r>
              <a:rPr lang="en-US" dirty="0" err="1"/>
              <a:t>programa</a:t>
            </a:r>
            <a:endParaRPr lang="en-US" dirty="0"/>
          </a:p>
        </c:rich>
      </c:tx>
      <c:layout>
        <c:manualLayout>
          <c:xMode val="edge"/>
          <c:yMode val="edge"/>
          <c:x val="0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032250728105621"/>
          <c:y val="0.36182636261376416"/>
          <c:w val="0.39518906534988213"/>
          <c:h val="0.64767096821230674"/>
        </c:manualLayout>
      </c:layout>
      <c:pieChart>
        <c:varyColors val="1"/>
        <c:ser>
          <c:idx val="0"/>
          <c:order val="0"/>
          <c:tx>
            <c:strRef>
              <c:f>'EFSTprije - EFSTposlije'!$B$356</c:f>
              <c:strCache>
                <c:ptCount val="1"/>
                <c:pt idx="0">
                  <c:v>Zadovoljstvo zaposlenika obrazovne institucije usklađenošću znanja obrazovne institucije (ishodi učenja) i provedenog DKU programa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0.11205254601939363"/>
                  <c:y val="4.061366942135325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0B14-E645-86E1-CC7799F5F9D3}"/>
                </c:ext>
              </c:extLst>
            </c:dLbl>
            <c:dLbl>
              <c:idx val="1"/>
              <c:layout>
                <c:manualLayout>
                  <c:x val="-3.1362507065581746E-2"/>
                  <c:y val="3.132574372475882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B14-E645-86E1-CC7799F5F9D3}"/>
                </c:ext>
              </c:extLst>
            </c:dLbl>
            <c:dLbl>
              <c:idx val="2"/>
              <c:layout>
                <c:manualLayout>
                  <c:x val="-5.4178311183556142E-2"/>
                  <c:y val="9.943719883311799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B14-E645-86E1-CC7799F5F9D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'EFSTprije - EFSTposlije'!$A$357:$A$361</c:f>
              <c:strCache>
                <c:ptCount val="5"/>
                <c:pt idx="0">
                  <c:v>potpuno nezadovoljstvo</c:v>
                </c:pt>
                <c:pt idx="1">
                  <c:v>nezadovoljstvo</c:v>
                </c:pt>
                <c:pt idx="2">
                  <c:v>ni nezadovoljstvo ni zadovoljstvo</c:v>
                </c:pt>
                <c:pt idx="3">
                  <c:v>zadovoljstvo</c:v>
                </c:pt>
                <c:pt idx="4">
                  <c:v>potpuno zadovoljstvo</c:v>
                </c:pt>
              </c:strCache>
            </c:strRef>
          </c:cat>
          <c:val>
            <c:numRef>
              <c:f>'EFSTprije - EFSTposlije'!$B$357:$B$361</c:f>
              <c:numCache>
                <c:formatCode>General</c:formatCode>
                <c:ptCount val="5"/>
                <c:pt idx="0" formatCode="0">
                  <c:v>0</c:v>
                </c:pt>
                <c:pt idx="1">
                  <c:v>0</c:v>
                </c:pt>
                <c:pt idx="2">
                  <c:v>1</c:v>
                </c:pt>
                <c:pt idx="3">
                  <c:v>5</c:v>
                </c:pt>
                <c:pt idx="4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B14-E645-86E1-CC7799F5F9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hr-HR">
                <a:solidFill>
                  <a:srgbClr val="7030A0"/>
                </a:solidFill>
              </a:rPr>
              <a:t>OCD</a:t>
            </a:r>
            <a:r>
              <a:rPr lang="hr-HR" baseline="0">
                <a:solidFill>
                  <a:srgbClr val="7030A0"/>
                </a:solidFill>
              </a:rPr>
              <a:t> mentora </a:t>
            </a:r>
            <a:r>
              <a:rPr lang="hr-HR" baseline="0"/>
              <a:t>- </a:t>
            </a:r>
            <a:r>
              <a:rPr lang="en-US"/>
              <a:t>timom studenata koji su sudjelovali u provedenom programu DKU-a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0032250728105621"/>
          <c:y val="0.36182636261376416"/>
          <c:w val="0.39518906534988213"/>
          <c:h val="0.64767096821230674"/>
        </c:manualLayout>
      </c:layout>
      <c:pieChart>
        <c:varyColors val="1"/>
        <c:ser>
          <c:idx val="0"/>
          <c:order val="0"/>
          <c:tx>
            <c:strRef>
              <c:f>'[DKU - Upitnici i obrada.xlsx]OCDprije - OCD poslije'!$B$232</c:f>
              <c:strCache>
                <c:ptCount val="1"/>
                <c:pt idx="0">
                  <c:v>Zadovoljstvo zaposlenika OCD-a timom studenata koji su sudjelovali u provedenom programu DKU-a</c:v>
                </c:pt>
              </c:strCache>
            </c:strRef>
          </c:tx>
          <c:spPr>
            <a:solidFill>
              <a:srgbClr val="4675C2"/>
            </a:solidFill>
          </c:spPr>
          <c:explosion val="25"/>
          <c:dPt>
            <c:idx val="4"/>
            <c:bubble3D val="0"/>
            <c:explosion val="0"/>
            <c:extLst>
              <c:ext xmlns:c16="http://schemas.microsoft.com/office/drawing/2014/chart" uri="{C3380CC4-5D6E-409C-BE32-E72D297353CC}">
                <c16:uniqueId val="{00000001-7CEF-4584-918C-BF149533C52C}"/>
              </c:ext>
            </c:extLst>
          </c:dPt>
          <c:dLbls>
            <c:dLbl>
              <c:idx val="0"/>
              <c:layout>
                <c:manualLayout>
                  <c:x val="-3.362110875210704E-2"/>
                  <c:y val="-2.949892627057981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CEF-4584-918C-BF149533C52C}"/>
                </c:ext>
              </c:extLst>
            </c:dLbl>
            <c:dLbl>
              <c:idx val="1"/>
              <c:layout>
                <c:manualLayout>
                  <c:x val="2.4596295505394123E-2"/>
                  <c:y val="-1.975866653032007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7CEF-4584-918C-BF149533C52C}"/>
                </c:ext>
              </c:extLst>
            </c:dLbl>
            <c:dLbl>
              <c:idx val="2"/>
              <c:layout>
                <c:manualLayout>
                  <c:x val="-0.10703686190869033"/>
                  <c:y val="-4.6071513788049218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CEF-4584-918C-BF149533C52C}"/>
                </c:ext>
              </c:extLst>
            </c:dLbl>
            <c:dLbl>
              <c:idx val="3"/>
              <c:layout>
                <c:manualLayout>
                  <c:x val="9.6724052992563619E-2"/>
                  <c:y val="1.379111701946347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7CEF-4584-918C-BF149533C52C}"/>
                </c:ext>
              </c:extLst>
            </c:dLbl>
            <c:dLbl>
              <c:idx val="4"/>
              <c:layout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CEF-4584-918C-BF149533C52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sr-Latn-R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'[DKU - Upitnici i obrada.xlsx]OCDprije - OCD poslije'!$A$233:$A$237</c:f>
              <c:strCache>
                <c:ptCount val="5"/>
                <c:pt idx="0">
                  <c:v>potpuno nezadovoljstvo</c:v>
                </c:pt>
                <c:pt idx="1">
                  <c:v>nezadovoljstvo</c:v>
                </c:pt>
                <c:pt idx="2">
                  <c:v>ni nezadovoljstvo ni zadovoljstvo</c:v>
                </c:pt>
                <c:pt idx="3">
                  <c:v>zadovoljstvo</c:v>
                </c:pt>
                <c:pt idx="4">
                  <c:v>potpuno zadovoljstvo</c:v>
                </c:pt>
              </c:strCache>
            </c:strRef>
          </c:cat>
          <c:val>
            <c:numRef>
              <c:f>'[DKU - Upitnici i obrada.xlsx]OCDprije - OCD poslije'!$B$233:$B$237</c:f>
              <c:numCache>
                <c:formatCode>General</c:formatCode>
                <c:ptCount val="5"/>
                <c:pt idx="0" formatCode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CEF-4584-918C-BF149533C5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hr-HR" dirty="0"/>
              <a:t>Prethodno sudjelovanje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'[DKU - uputnici 2.xlsx]STprije - STposlije'!$B$104</c:f>
              <c:strCache>
                <c:ptCount val="1"/>
                <c:pt idx="0">
                  <c:v>Prethodno sudjelovanje u DK aktivnostima</c:v>
                </c:pt>
              </c:strCache>
            </c:strRef>
          </c:tx>
          <c:explosion val="25"/>
          <c:dLbls>
            <c:dLbl>
              <c:idx val="0"/>
              <c:spPr/>
              <c:txPr>
                <a:bodyPr/>
                <a:lstStyle/>
                <a:p>
                  <a:pPr>
                    <a:defRPr sz="1500" b="1">
                      <a:solidFill>
                        <a:schemeClr val="bg1"/>
                      </a:solidFill>
                    </a:defRPr>
                  </a:pPr>
                  <a:endParaRPr lang="sr-Latn-RS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0-28ED-4618-B2B5-F7DF52ED59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1"/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'[DKU - uputnici 2.xlsx]STprije - STposlije'!$A$105:$A$106</c:f>
              <c:strCache>
                <c:ptCount val="2"/>
                <c:pt idx="0">
                  <c:v>da</c:v>
                </c:pt>
                <c:pt idx="1">
                  <c:v>ne</c:v>
                </c:pt>
              </c:strCache>
            </c:strRef>
          </c:cat>
          <c:val>
            <c:numRef>
              <c:f>'[DKU - uputnici 2.xlsx]STprije - STposlije'!$B$105:$B$106</c:f>
              <c:numCache>
                <c:formatCode>General</c:formatCode>
                <c:ptCount val="2"/>
                <c:pt idx="0">
                  <c:v>6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65-4470-A56C-FA6B2D316F3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9824589031634199"/>
          <c:y val="0.61120069623893059"/>
          <c:w val="0.17118276004973063"/>
          <c:h val="0.17866360454943131"/>
        </c:manualLayout>
      </c:layout>
      <c:overlay val="0"/>
      <c:txPr>
        <a:bodyPr/>
        <a:lstStyle/>
        <a:p>
          <a:pPr>
            <a:defRPr sz="1200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pl-PL" dirty="0"/>
              <a:t>Prethodno znanje </a:t>
            </a:r>
          </a:p>
        </c:rich>
      </c:tx>
      <c:layout>
        <c:manualLayout>
          <c:xMode val="edge"/>
          <c:yMode val="edge"/>
          <c:x val="0.16915635243001684"/>
          <c:y val="5.117866754928599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292226195456103"/>
          <c:y val="0.29416229221347334"/>
          <c:w val="0.39518906534988213"/>
          <c:h val="0.64767096821230674"/>
        </c:manualLayout>
      </c:layout>
      <c:pieChart>
        <c:varyColors val="1"/>
        <c:ser>
          <c:idx val="0"/>
          <c:order val="0"/>
          <c:tx>
            <c:strRef>
              <c:f>'[DKU - uputnici 2.xlsx]STprije - STposlije'!$B$120</c:f>
              <c:strCache>
                <c:ptCount val="1"/>
                <c:pt idx="0">
                  <c:v>Ocjena prethodnog znanja iz područja DKU-a</c:v>
                </c:pt>
              </c:strCache>
            </c:strRef>
          </c:tx>
          <c:explosion val="25"/>
          <c:dLbls>
            <c:dLbl>
              <c:idx val="0"/>
              <c:spPr/>
              <c:txPr>
                <a:bodyPr/>
                <a:lstStyle/>
                <a:p>
                  <a:pPr>
                    <a:defRPr sz="1500" b="1">
                      <a:solidFill>
                        <a:sysClr val="windowText" lastClr="000000"/>
                      </a:solidFill>
                    </a:defRPr>
                  </a:pPr>
                  <a:endParaRPr lang="sr-Latn-RS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0-DA6C-4971-831E-E43F827129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="1"/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'[DKU - uputnici 2.xlsx]STprije - STposlije'!$A$121:$A$125</c:f>
              <c:strCache>
                <c:ptCount val="5"/>
                <c:pt idx="0">
                  <c:v>ne zna baš ništa</c:v>
                </c:pt>
                <c:pt idx="1">
                  <c:v>nešto je čuo/la o tome</c:v>
                </c:pt>
                <c:pt idx="2">
                  <c:v>zna osnovne postavke</c:v>
                </c:pt>
                <c:pt idx="3">
                  <c:v>zna djelomično</c:v>
                </c:pt>
                <c:pt idx="4">
                  <c:v>zna potpuno</c:v>
                </c:pt>
              </c:strCache>
            </c:strRef>
          </c:cat>
          <c:val>
            <c:numRef>
              <c:f>'[DKU - uputnici 2.xlsx]STprije - STposlije'!$B$121:$B$125</c:f>
              <c:numCache>
                <c:formatCode>General</c:formatCode>
                <c:ptCount val="5"/>
                <c:pt idx="0">
                  <c:v>2</c:v>
                </c:pt>
                <c:pt idx="1">
                  <c:v>8</c:v>
                </c:pt>
                <c:pt idx="2">
                  <c:v>8</c:v>
                </c:pt>
                <c:pt idx="3">
                  <c:v>2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EE-402E-99F5-BBF9D2C351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105398371813693"/>
          <c:y val="0.22872484689413827"/>
          <c:w val="0.46415209751323455"/>
          <c:h val="0.69255249343832026"/>
        </c:manualLayout>
      </c:layout>
      <c:overlay val="0"/>
      <c:txPr>
        <a:bodyPr/>
        <a:lstStyle/>
        <a:p>
          <a:pPr>
            <a:defRPr sz="1100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/>
              <a:t>Ocjena prethodnog znanja</a:t>
            </a:r>
            <a:r>
              <a:rPr lang="hr-HR"/>
              <a:t> zaposlenika obrazovne institucije</a:t>
            </a:r>
            <a:r>
              <a:rPr lang="en-US"/>
              <a:t> iz područja DKU-a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292222167752471"/>
          <c:y val="0.3266995173990348"/>
          <c:w val="0.39518906534988213"/>
          <c:h val="0.64767096821230674"/>
        </c:manualLayout>
      </c:layout>
      <c:pieChart>
        <c:varyColors val="1"/>
        <c:ser>
          <c:idx val="0"/>
          <c:order val="0"/>
          <c:explosion val="25"/>
          <c:dLbls>
            <c:dLbl>
              <c:idx val="0"/>
              <c:layout>
                <c:manualLayout>
                  <c:x val="-0.11706723136078416"/>
                  <c:y val="1.239488612310558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49CF-8E4E-A295-4F80284726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'EFSTprije - EFSTposlije'!$A$206:$A$210</c:f>
              <c:strCache>
                <c:ptCount val="5"/>
                <c:pt idx="0">
                  <c:v>ne zna baš ništa</c:v>
                </c:pt>
                <c:pt idx="1">
                  <c:v>nešto je čuo/la o tome</c:v>
                </c:pt>
                <c:pt idx="2">
                  <c:v>zna osnovne postavke</c:v>
                </c:pt>
                <c:pt idx="3">
                  <c:v>zna djelomično</c:v>
                </c:pt>
                <c:pt idx="4">
                  <c:v>zna potpuno</c:v>
                </c:pt>
              </c:strCache>
            </c:strRef>
          </c:cat>
          <c:val>
            <c:numRef>
              <c:f>'EFSTprije - EFSTposlije'!$B$206:$B$210</c:f>
              <c:numCache>
                <c:formatCode>General</c:formatCode>
                <c:ptCount val="5"/>
                <c:pt idx="0">
                  <c:v>0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9CF-8E4E-A295-4F80284726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1053989694805013"/>
          <c:y val="0.28893980187960377"/>
          <c:w val="0.46415209751323455"/>
          <c:h val="0.69255249343832026"/>
        </c:manualLayout>
      </c:layout>
      <c:overlay val="0"/>
      <c:txPr>
        <a:bodyPr/>
        <a:lstStyle/>
        <a:p>
          <a:pPr>
            <a:defRPr sz="1100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'EFSTprije - EFSTposlije'!$B$189</c:f>
              <c:strCache>
                <c:ptCount val="1"/>
                <c:pt idx="0">
                  <c:v>Prethodno sudjelovanje u DK aktivnostima</c:v>
                </c:pt>
              </c:strCache>
            </c:strRef>
          </c:tx>
          <c:explosion val="25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 sz="1100" b="1">
                      <a:solidFill>
                        <a:schemeClr val="bg1"/>
                      </a:solidFill>
                    </a:defRPr>
                  </a:pPr>
                  <a:endParaRPr lang="sr-Latn-RS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6="http://schemas.microsoft.com/office/drawing/2014/chart" uri="{C3380CC4-5D6E-409C-BE32-E72D297353CC}">
                  <c16:uniqueId val="{00000000-FEB2-5D47-A055-B7508C794B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100" b="1"/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'EFSTprije - EFSTposlije'!$A$190:$A$191</c:f>
              <c:strCache>
                <c:ptCount val="2"/>
                <c:pt idx="0">
                  <c:v>da</c:v>
                </c:pt>
                <c:pt idx="1">
                  <c:v>ne</c:v>
                </c:pt>
              </c:strCache>
            </c:strRef>
          </c:cat>
          <c:val>
            <c:numRef>
              <c:f>'EFSTprije - EFSTposlije'!$B$190:$B$191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EB2-5D47-A055-B7508C794B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9473709536307959"/>
          <c:y val="0.4602063283756197"/>
          <c:w val="0.17118276004973063"/>
          <c:h val="0.17866360454943131"/>
        </c:manualLayout>
      </c:layout>
      <c:overlay val="0"/>
      <c:txPr>
        <a:bodyPr/>
        <a:lstStyle/>
        <a:p>
          <a:pPr>
            <a:defRPr sz="1100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703365879265093"/>
          <c:y val="0.17237007299689289"/>
          <c:w val="0.70400974278215211"/>
          <c:h val="0.7065361796952623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'STprije - STposlije'!$K$50</c:f>
              <c:strCache>
                <c:ptCount val="1"/>
                <c:pt idx="0">
                  <c:v>Prije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7030A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'STprije - STposlije'!$J$51:$J$55</c:f>
              <c:strCache>
                <c:ptCount val="5"/>
                <c:pt idx="0">
                  <c:v>Izazov</c:v>
                </c:pt>
                <c:pt idx="1">
                  <c:v>Pomaganje</c:v>
                </c:pt>
                <c:pt idx="2">
                  <c:v>Financijska korisnost</c:v>
                </c:pt>
                <c:pt idx="3">
                  <c:v>Stabilnost</c:v>
                </c:pt>
                <c:pt idx="4">
                  <c:v>Raznolikost</c:v>
                </c:pt>
              </c:strCache>
            </c:strRef>
          </c:cat>
          <c:val>
            <c:numRef>
              <c:f>'STprije - STposlije'!$K$51:$K$55</c:f>
              <c:numCache>
                <c:formatCode>0.00</c:formatCode>
                <c:ptCount val="5"/>
                <c:pt idx="0">
                  <c:v>4.59</c:v>
                </c:pt>
                <c:pt idx="1">
                  <c:v>4.5599999999999996</c:v>
                </c:pt>
                <c:pt idx="2">
                  <c:v>4.1500000000000004</c:v>
                </c:pt>
                <c:pt idx="3">
                  <c:v>4.87</c:v>
                </c:pt>
                <c:pt idx="4">
                  <c:v>4.26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49-1C42-A709-AB9E5E365955}"/>
            </c:ext>
          </c:extLst>
        </c:ser>
        <c:ser>
          <c:idx val="1"/>
          <c:order val="1"/>
          <c:tx>
            <c:strRef>
              <c:f>'STprije - STposlije'!$L$50</c:f>
              <c:strCache>
                <c:ptCount val="1"/>
                <c:pt idx="0">
                  <c:v>Nakon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'STprije - STposlije'!$J$51:$J$55</c:f>
              <c:strCache>
                <c:ptCount val="5"/>
                <c:pt idx="0">
                  <c:v>Izazov</c:v>
                </c:pt>
                <c:pt idx="1">
                  <c:v>Pomaganje</c:v>
                </c:pt>
                <c:pt idx="2">
                  <c:v>Financijska korisnost</c:v>
                </c:pt>
                <c:pt idx="3">
                  <c:v>Stabilnost</c:v>
                </c:pt>
                <c:pt idx="4">
                  <c:v>Raznolikost</c:v>
                </c:pt>
              </c:strCache>
            </c:strRef>
          </c:cat>
          <c:val>
            <c:numRef>
              <c:f>'STprije - STposlije'!$L$51:$L$55</c:f>
              <c:numCache>
                <c:formatCode>0.00</c:formatCode>
                <c:ptCount val="5"/>
                <c:pt idx="0">
                  <c:v>4.68</c:v>
                </c:pt>
                <c:pt idx="1">
                  <c:v>4.63</c:v>
                </c:pt>
                <c:pt idx="2">
                  <c:v>3.68</c:v>
                </c:pt>
                <c:pt idx="3">
                  <c:v>4.47</c:v>
                </c:pt>
                <c:pt idx="4">
                  <c:v>4.37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49-1C42-A709-AB9E5E3659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9608192"/>
        <c:axId val="69609728"/>
      </c:barChart>
      <c:catAx>
        <c:axId val="69608192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/>
          <a:lstStyle/>
          <a:p>
            <a:pPr>
              <a:defRPr/>
            </a:pPr>
            <a:endParaRPr lang="sr-Latn-RS"/>
          </a:p>
        </c:txPr>
        <c:crossAx val="69609728"/>
        <c:crosses val="autoZero"/>
        <c:auto val="1"/>
        <c:lblAlgn val="ctr"/>
        <c:lblOffset val="100"/>
        <c:noMultiLvlLbl val="0"/>
      </c:catAx>
      <c:valAx>
        <c:axId val="69609728"/>
        <c:scaling>
          <c:orientation val="minMax"/>
          <c:max val="5"/>
          <c:min val="1"/>
        </c:scaling>
        <c:delete val="0"/>
        <c:axPos val="t"/>
        <c:majorGridlines/>
        <c:minorGridlines/>
        <c:numFmt formatCode="0.00" sourceLinked="1"/>
        <c:majorTickMark val="out"/>
        <c:minorTickMark val="out"/>
        <c:tickLblPos val="nextTo"/>
        <c:crossAx val="69608192"/>
        <c:crosses val="autoZero"/>
        <c:crossBetween val="between"/>
        <c:majorUnit val="1"/>
        <c:minorUnit val="0.5"/>
      </c:valAx>
    </c:plotArea>
    <c:legend>
      <c:legendPos val="b"/>
      <c:layout>
        <c:manualLayout>
          <c:xMode val="edge"/>
          <c:yMode val="edge"/>
          <c:x val="0.39744111833757334"/>
          <c:y val="0.93153879484229551"/>
          <c:w val="0.24512209148013797"/>
          <c:h val="4.2825127326866788E-2"/>
        </c:manualLayout>
      </c:layout>
      <c:overlay val="0"/>
      <c:txPr>
        <a:bodyPr/>
        <a:lstStyle/>
        <a:p>
          <a:pPr rtl="0">
            <a:defRPr b="1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3703365879265093"/>
          <c:y val="0.17237007299689289"/>
          <c:w val="0.70400974278215211"/>
          <c:h val="0.7065361796952623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'[DKU - uputnici 2.xlsx]Sheet1'!$D$31</c:f>
              <c:strCache>
                <c:ptCount val="1"/>
                <c:pt idx="0">
                  <c:v>Prije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rgbClr val="7030A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'[DKU - uputnici 2.xlsx]Sheet1'!$C$32:$C$36</c:f>
              <c:strCache>
                <c:ptCount val="5"/>
                <c:pt idx="0">
                  <c:v>Izazov</c:v>
                </c:pt>
                <c:pt idx="1">
                  <c:v>Pomaganje</c:v>
                </c:pt>
                <c:pt idx="2">
                  <c:v>Financijska korisnost</c:v>
                </c:pt>
                <c:pt idx="3">
                  <c:v>Stabilnost</c:v>
                </c:pt>
                <c:pt idx="4">
                  <c:v>Raznolikost</c:v>
                </c:pt>
              </c:strCache>
            </c:strRef>
          </c:cat>
          <c:val>
            <c:numRef>
              <c:f>'[DKU - uputnici 2.xlsx]Sheet1'!$D$32:$D$36</c:f>
              <c:numCache>
                <c:formatCode>0.00</c:formatCode>
                <c:ptCount val="5"/>
                <c:pt idx="0">
                  <c:v>4.9000000000000004</c:v>
                </c:pt>
                <c:pt idx="1">
                  <c:v>4.5</c:v>
                </c:pt>
                <c:pt idx="2">
                  <c:v>4.05</c:v>
                </c:pt>
                <c:pt idx="3">
                  <c:v>4.45</c:v>
                </c:pt>
                <c:pt idx="4">
                  <c:v>4.3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BD-4A35-BC2B-A3CB77A3359D}"/>
            </c:ext>
          </c:extLst>
        </c:ser>
        <c:ser>
          <c:idx val="1"/>
          <c:order val="1"/>
          <c:tx>
            <c:strRef>
              <c:f>'[DKU - uputnici 2.xlsx]Sheet1'!$E$31</c:f>
              <c:strCache>
                <c:ptCount val="1"/>
                <c:pt idx="0">
                  <c:v>Nakon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rgbClr val="FF000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'[DKU - uputnici 2.xlsx]Sheet1'!$C$32:$C$36</c:f>
              <c:strCache>
                <c:ptCount val="5"/>
                <c:pt idx="0">
                  <c:v>Izazov</c:v>
                </c:pt>
                <c:pt idx="1">
                  <c:v>Pomaganje</c:v>
                </c:pt>
                <c:pt idx="2">
                  <c:v>Financijska korisnost</c:v>
                </c:pt>
                <c:pt idx="3">
                  <c:v>Stabilnost</c:v>
                </c:pt>
                <c:pt idx="4">
                  <c:v>Raznolikost</c:v>
                </c:pt>
              </c:strCache>
            </c:strRef>
          </c:cat>
          <c:val>
            <c:numRef>
              <c:f>'[DKU - uputnici 2.xlsx]Sheet1'!$E$32:$E$36</c:f>
              <c:numCache>
                <c:formatCode>0.00</c:formatCode>
                <c:ptCount val="5"/>
                <c:pt idx="0">
                  <c:v>4.6190476190476186</c:v>
                </c:pt>
                <c:pt idx="1">
                  <c:v>4.5714285714285712</c:v>
                </c:pt>
                <c:pt idx="2">
                  <c:v>3.7142857142857144</c:v>
                </c:pt>
                <c:pt idx="3">
                  <c:v>4.0999999999999996</c:v>
                </c:pt>
                <c:pt idx="4">
                  <c:v>4.3809523809523814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BD-4A35-BC2B-A3CB77A335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8220800"/>
        <c:axId val="164720576"/>
      </c:barChart>
      <c:catAx>
        <c:axId val="78220800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/>
          <a:lstStyle/>
          <a:p>
            <a:pPr>
              <a:defRPr sz="1200"/>
            </a:pPr>
            <a:endParaRPr lang="sr-Latn-RS"/>
          </a:p>
        </c:txPr>
        <c:crossAx val="164720576"/>
        <c:crosses val="autoZero"/>
        <c:auto val="1"/>
        <c:lblAlgn val="ctr"/>
        <c:lblOffset val="100"/>
        <c:noMultiLvlLbl val="0"/>
      </c:catAx>
      <c:valAx>
        <c:axId val="164720576"/>
        <c:scaling>
          <c:orientation val="minMax"/>
          <c:max val="5"/>
          <c:min val="1"/>
        </c:scaling>
        <c:delete val="0"/>
        <c:axPos val="t"/>
        <c:majorGridlines/>
        <c:minorGridlines/>
        <c:numFmt formatCode="0.00" sourceLinked="1"/>
        <c:majorTickMark val="out"/>
        <c:minorTickMark val="out"/>
        <c:tickLblPos val="nextTo"/>
        <c:crossAx val="78220800"/>
        <c:crosses val="autoZero"/>
        <c:crossBetween val="between"/>
        <c:majorUnit val="1"/>
        <c:minorUnit val="0.5"/>
      </c:valAx>
    </c:plotArea>
    <c:legend>
      <c:legendPos val="b"/>
      <c:layout>
        <c:manualLayout>
          <c:xMode val="edge"/>
          <c:yMode val="edge"/>
          <c:x val="0.39744111833757334"/>
          <c:y val="0.93153879484229551"/>
          <c:w val="0.24512209148013797"/>
          <c:h val="4.2825127326866788E-2"/>
        </c:manualLayout>
      </c:layout>
      <c:overlay val="0"/>
      <c:txPr>
        <a:bodyPr/>
        <a:lstStyle/>
        <a:p>
          <a:pPr rtl="0">
            <a:defRPr b="1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hr-H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38480717093229905"/>
          <c:y val="0.13667197758637942"/>
          <c:w val="0.55792672538667432"/>
          <c:h val="0.7065361796952623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'STprije - STposlije'!$K$70</c:f>
              <c:strCache>
                <c:ptCount val="1"/>
                <c:pt idx="0">
                  <c:v>Prije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7030A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'STprije - STposlije'!$J$71:$J$73</c:f>
              <c:strCache>
                <c:ptCount val="3"/>
                <c:pt idx="0">
                  <c:v>Korisnost DKU programa za karijeru</c:v>
                </c:pt>
                <c:pt idx="1">
                  <c:v>Upoznatost sa problemom OCD-a u kojoj je provođen program DKU</c:v>
                </c:pt>
                <c:pt idx="2">
                  <c:v>Korisnost znanja i vještina studenata za program DKU i OCD u kojima je djelovano</c:v>
                </c:pt>
              </c:strCache>
            </c:strRef>
          </c:cat>
          <c:val>
            <c:numRef>
              <c:f>'STprije - STposlije'!$K$71:$K$73</c:f>
              <c:numCache>
                <c:formatCode>0.00</c:formatCode>
                <c:ptCount val="3"/>
                <c:pt idx="0">
                  <c:v>4.0769230769230766</c:v>
                </c:pt>
                <c:pt idx="1">
                  <c:v>2.0769230769230771</c:v>
                </c:pt>
                <c:pt idx="2">
                  <c:v>3.8461538461538463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DE7-934D-B93D-308FC95D471E}"/>
            </c:ext>
          </c:extLst>
        </c:ser>
        <c:ser>
          <c:idx val="1"/>
          <c:order val="1"/>
          <c:tx>
            <c:strRef>
              <c:f>'STprije - STposlije'!$L$70</c:f>
              <c:strCache>
                <c:ptCount val="1"/>
                <c:pt idx="0">
                  <c:v>Nakon DKU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rgbClr val="FF0000"/>
                    </a:solidFill>
                  </a:defRPr>
                </a:pPr>
                <a:endParaRPr lang="sr-Latn-R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'STprije - STposlije'!$J$71:$J$73</c:f>
              <c:strCache>
                <c:ptCount val="3"/>
                <c:pt idx="0">
                  <c:v>Korisnost DKU programa za karijeru</c:v>
                </c:pt>
                <c:pt idx="1">
                  <c:v>Upoznatost sa problemom OCD-a u kojoj je provođen program DKU</c:v>
                </c:pt>
                <c:pt idx="2">
                  <c:v>Korisnost znanja i vještina studenata za program DKU i OCD u kojima je djelovano</c:v>
                </c:pt>
              </c:strCache>
            </c:strRef>
          </c:cat>
          <c:val>
            <c:numRef>
              <c:f>'STprije - STposlije'!$L$71:$L$73</c:f>
              <c:numCache>
                <c:formatCode>0.00</c:formatCode>
                <c:ptCount val="3"/>
                <c:pt idx="0">
                  <c:v>4.1842105263157894</c:v>
                </c:pt>
                <c:pt idx="1">
                  <c:v>4.2368421052631575</c:v>
                </c:pt>
                <c:pt idx="2">
                  <c:v>4.2631578947368425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DE7-934D-B93D-308FC95D47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9642112"/>
        <c:axId val="69643648"/>
      </c:barChart>
      <c:catAx>
        <c:axId val="69642112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0"/>
          <a:lstStyle/>
          <a:p>
            <a:pPr>
              <a:defRPr/>
            </a:pPr>
            <a:endParaRPr lang="sr-Latn-RS"/>
          </a:p>
        </c:txPr>
        <c:crossAx val="69643648"/>
        <c:crosses val="autoZero"/>
        <c:auto val="1"/>
        <c:lblAlgn val="ctr"/>
        <c:lblOffset val="100"/>
        <c:noMultiLvlLbl val="0"/>
      </c:catAx>
      <c:valAx>
        <c:axId val="69643648"/>
        <c:scaling>
          <c:orientation val="minMax"/>
          <c:max val="5"/>
          <c:min val="1"/>
        </c:scaling>
        <c:delete val="0"/>
        <c:axPos val="t"/>
        <c:majorGridlines/>
        <c:minorGridlines/>
        <c:numFmt formatCode="0.00" sourceLinked="1"/>
        <c:majorTickMark val="out"/>
        <c:minorTickMark val="out"/>
        <c:tickLblPos val="nextTo"/>
        <c:crossAx val="69642112"/>
        <c:crosses val="autoZero"/>
        <c:crossBetween val="between"/>
        <c:majorUnit val="1"/>
        <c:minorUnit val="0.5"/>
      </c:valAx>
    </c:plotArea>
    <c:legend>
      <c:legendPos val="b"/>
      <c:layout>
        <c:manualLayout>
          <c:xMode val="edge"/>
          <c:yMode val="edge"/>
          <c:x val="0.39292892956908304"/>
          <c:y val="0.91198836215854251"/>
          <c:w val="0.37597381545580916"/>
          <c:h val="4.2825127326866788E-2"/>
        </c:manualLayout>
      </c:layout>
      <c:overlay val="0"/>
      <c:txPr>
        <a:bodyPr/>
        <a:lstStyle/>
        <a:p>
          <a:pPr rtl="0">
            <a:defRPr b="1"/>
          </a:pPr>
          <a:endParaRPr lang="sr-Latn-RS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0.01115</cdr:x>
      <cdr:y>0.01215</cdr:y>
    </cdr:from>
    <cdr:to>
      <cdr:x>0.99442</cdr:x>
      <cdr:y>0.15451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7151" y="33338"/>
          <a:ext cx="5038724" cy="3905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hr-HR" sz="1400" b="1"/>
            <a:t>Procjena</a:t>
          </a:r>
          <a:r>
            <a:rPr lang="hr-HR" sz="1400" b="1" baseline="0"/>
            <a:t> </a:t>
          </a:r>
          <a:r>
            <a:rPr lang="hr-HR" sz="1400" b="1" baseline="0">
              <a:effectLst/>
              <a:latin typeface="+mn-lt"/>
              <a:ea typeface="+mn-ea"/>
              <a:cs typeface="+mn-cs"/>
            </a:rPr>
            <a:t>v</a:t>
          </a:r>
          <a:r>
            <a:rPr lang="hr-HR" sz="1400" b="1">
              <a:effectLst/>
              <a:latin typeface="+mn-lt"/>
              <a:ea typeface="+mn-ea"/>
              <a:cs typeface="+mn-cs"/>
            </a:rPr>
            <a:t>ažnosti pojedinih vrijednosti karijere za studente osobno</a:t>
          </a:r>
          <a:endParaRPr lang="en-GB" sz="1800" b="1"/>
        </a:p>
      </cdr:txBody>
    </cdr:sp>
  </cdr:relSizeAnchor>
  <cdr:relSizeAnchor xmlns:cdr="http://schemas.openxmlformats.org/drawingml/2006/chartDrawing">
    <cdr:from>
      <cdr:x>0</cdr:x>
      <cdr:y>0.87746</cdr:y>
    </cdr:from>
    <cdr:to>
      <cdr:x>0.17021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3819525"/>
          <a:ext cx="1013281" cy="533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hr-HR" sz="1000"/>
            <a:t>1,00 = min</a:t>
          </a:r>
        </a:p>
        <a:p xmlns:a="http://schemas.openxmlformats.org/drawingml/2006/main">
          <a:pPr algn="ctr"/>
          <a:r>
            <a:rPr lang="hr-HR" sz="1000"/>
            <a:t>5,00</a:t>
          </a:r>
          <a:r>
            <a:rPr lang="hr-HR" sz="1000" baseline="0"/>
            <a:t> = max</a:t>
          </a:r>
          <a:endParaRPr lang="en-GB" sz="100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0.01115</cdr:x>
      <cdr:y>0.01215</cdr:y>
    </cdr:from>
    <cdr:to>
      <cdr:x>0.99442</cdr:x>
      <cdr:y>0.15451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7151" y="33338"/>
          <a:ext cx="5038724" cy="3905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l"/>
          <a:r>
            <a:rPr lang="hr-HR" sz="1400" b="1" dirty="0">
              <a:effectLst/>
              <a:latin typeface="+mn-lt"/>
              <a:ea typeface="+mn-ea"/>
              <a:cs typeface="+mn-cs"/>
            </a:rPr>
            <a:t>                              </a:t>
          </a:r>
          <a:r>
            <a:rPr lang="hr-HR" sz="1800" dirty="0">
              <a:effectLst/>
              <a:latin typeface="+mn-lt"/>
              <a:ea typeface="+mn-ea"/>
              <a:cs typeface="+mn-cs"/>
            </a:rPr>
            <a:t>za</a:t>
          </a:r>
          <a:r>
            <a:rPr lang="hr-HR" sz="1400" b="1" dirty="0">
              <a:effectLst/>
              <a:latin typeface="+mn-lt"/>
              <a:ea typeface="+mn-ea"/>
              <a:cs typeface="+mn-cs"/>
            </a:rPr>
            <a:t> </a:t>
          </a:r>
          <a:r>
            <a:rPr lang="hr-HR" sz="2100" b="1" dirty="0">
              <a:solidFill>
                <a:srgbClr val="FF0000"/>
              </a:solidFill>
              <a:effectLst/>
              <a:latin typeface="+mn-lt"/>
              <a:ea typeface="+mn-ea"/>
              <a:cs typeface="+mn-cs"/>
            </a:rPr>
            <a:t>STUDENTE</a:t>
          </a:r>
          <a:r>
            <a:rPr lang="hr-HR" sz="1400" b="1" dirty="0">
              <a:effectLst/>
              <a:latin typeface="+mn-lt"/>
              <a:ea typeface="+mn-ea"/>
              <a:cs typeface="+mn-cs"/>
            </a:rPr>
            <a:t> </a:t>
          </a:r>
          <a:endParaRPr lang="en-GB" sz="1800" b="1" dirty="0"/>
        </a:p>
      </cdr:txBody>
    </cdr:sp>
  </cdr:relSizeAnchor>
  <cdr:relSizeAnchor xmlns:cdr="http://schemas.openxmlformats.org/drawingml/2006/chartDrawing">
    <cdr:from>
      <cdr:x>0</cdr:x>
      <cdr:y>0.87746</cdr:y>
    </cdr:from>
    <cdr:to>
      <cdr:x>0.17021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3819525"/>
          <a:ext cx="1013281" cy="533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hr-HR" sz="1000"/>
            <a:t>1,00 = min</a:t>
          </a:r>
        </a:p>
        <a:p xmlns:a="http://schemas.openxmlformats.org/drawingml/2006/main">
          <a:pPr algn="ctr"/>
          <a:r>
            <a:rPr lang="hr-HR" sz="1000"/>
            <a:t>5,00</a:t>
          </a:r>
          <a:r>
            <a:rPr lang="hr-HR" sz="1000" baseline="0"/>
            <a:t> = max</a:t>
          </a:r>
          <a:endParaRPr lang="en-GB" sz="100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</cdr:x>
      <cdr:y>0.87097</cdr:y>
    </cdr:from>
    <cdr:to>
      <cdr:x>0.17021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2828926"/>
          <a:ext cx="1013281" cy="4190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hr-HR" sz="1000"/>
            <a:t>1,00 = min</a:t>
          </a:r>
        </a:p>
        <a:p xmlns:a="http://schemas.openxmlformats.org/drawingml/2006/main">
          <a:pPr algn="ctr"/>
          <a:r>
            <a:rPr lang="hr-HR" sz="1000"/>
            <a:t>5,00</a:t>
          </a:r>
          <a:r>
            <a:rPr lang="hr-HR" sz="1000" baseline="0"/>
            <a:t> = max</a:t>
          </a:r>
          <a:endParaRPr lang="en-GB" sz="10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0.87097</cdr:y>
    </cdr:from>
    <cdr:to>
      <cdr:x>0.17021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2828926"/>
          <a:ext cx="1013281" cy="4190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hr-HR" sz="1000"/>
            <a:t>1,00 = min</a:t>
          </a:r>
        </a:p>
        <a:p xmlns:a="http://schemas.openxmlformats.org/drawingml/2006/main">
          <a:pPr algn="ctr"/>
          <a:r>
            <a:rPr lang="hr-HR" sz="1000"/>
            <a:t>5,00</a:t>
          </a:r>
          <a:r>
            <a:rPr lang="hr-HR" sz="1000" baseline="0"/>
            <a:t> = max</a:t>
          </a:r>
          <a:endParaRPr lang="en-GB" sz="100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0.01115</cdr:x>
      <cdr:y>0.01215</cdr:y>
    </cdr:from>
    <cdr:to>
      <cdr:x>0.99442</cdr:x>
      <cdr:y>0.15451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7151" y="33338"/>
          <a:ext cx="5038724" cy="3905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hr-HR" sz="1400" b="1"/>
            <a:t>Procjena</a:t>
          </a:r>
          <a:r>
            <a:rPr lang="hr-HR" sz="1400" b="1" baseline="0"/>
            <a:t> studenata o koristima sudjelovanja u programu DKU</a:t>
          </a:r>
          <a:endParaRPr lang="en-GB" sz="1400" b="1"/>
        </a:p>
      </cdr:txBody>
    </cdr:sp>
  </cdr:relSizeAnchor>
  <cdr:relSizeAnchor xmlns:cdr="http://schemas.openxmlformats.org/drawingml/2006/chartDrawing">
    <cdr:from>
      <cdr:x>0</cdr:x>
      <cdr:y>0.90892</cdr:y>
    </cdr:from>
    <cdr:to>
      <cdr:x>0.17021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4562476"/>
          <a:ext cx="1204589" cy="4571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hr-HR" sz="1000"/>
            <a:t>1,00 = min</a:t>
          </a:r>
        </a:p>
        <a:p xmlns:a="http://schemas.openxmlformats.org/drawingml/2006/main">
          <a:pPr algn="ctr"/>
          <a:r>
            <a:rPr lang="hr-HR" sz="1000"/>
            <a:t>5,00</a:t>
          </a:r>
          <a:r>
            <a:rPr lang="hr-HR" sz="1000" baseline="0"/>
            <a:t> = max</a:t>
          </a:r>
          <a:endParaRPr lang="en-GB" sz="100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0.01115</cdr:x>
      <cdr:y>0.01215</cdr:y>
    </cdr:from>
    <cdr:to>
      <cdr:x>0.99442</cdr:x>
      <cdr:y>0.15451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7151" y="33338"/>
          <a:ext cx="5038724" cy="3905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hr-HR" sz="1400" b="1"/>
            <a:t>Procjena</a:t>
          </a:r>
          <a:r>
            <a:rPr lang="hr-HR" sz="1400" b="1" baseline="0"/>
            <a:t> studenata o koristima sudjelovanja u programu DKU</a:t>
          </a:r>
          <a:endParaRPr lang="en-GB" sz="1400" b="1"/>
        </a:p>
      </cdr:txBody>
    </cdr:sp>
  </cdr:relSizeAnchor>
  <cdr:relSizeAnchor xmlns:cdr="http://schemas.openxmlformats.org/drawingml/2006/chartDrawing">
    <cdr:from>
      <cdr:x>0</cdr:x>
      <cdr:y>0.90892</cdr:y>
    </cdr:from>
    <cdr:to>
      <cdr:x>0.17021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4562476"/>
          <a:ext cx="1204589" cy="4571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hr-HR" sz="1000"/>
            <a:t>1,00 = min</a:t>
          </a:r>
        </a:p>
        <a:p xmlns:a="http://schemas.openxmlformats.org/drawingml/2006/main">
          <a:pPr algn="ctr"/>
          <a:r>
            <a:rPr lang="hr-HR" sz="1000"/>
            <a:t>5,00</a:t>
          </a:r>
          <a:r>
            <a:rPr lang="hr-HR" sz="1000" baseline="0"/>
            <a:t> = max</a:t>
          </a:r>
          <a:endParaRPr lang="en-GB" sz="100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0.11657</cdr:x>
      <cdr:y>0.01215</cdr:y>
    </cdr:from>
    <cdr:to>
      <cdr:x>0.87219</cdr:x>
      <cdr:y>0.15451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90574" y="65155"/>
          <a:ext cx="5124451" cy="7634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hr-HR" sz="1400" b="1"/>
            <a:t>Stav studenata  o problemima njihove lokalne zajednice i spremnost za rješavanje tih problema </a:t>
          </a:r>
          <a:endParaRPr lang="en-GB" sz="1400" b="1"/>
        </a:p>
      </cdr:txBody>
    </cdr:sp>
  </cdr:relSizeAnchor>
  <cdr:relSizeAnchor xmlns:cdr="http://schemas.openxmlformats.org/drawingml/2006/chartDrawing">
    <cdr:from>
      <cdr:x>0</cdr:x>
      <cdr:y>0.89936</cdr:y>
    </cdr:from>
    <cdr:to>
      <cdr:x>0.17021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4480227"/>
          <a:ext cx="1154330" cy="5013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hr-HR" sz="1000"/>
            <a:t>1,00 = min</a:t>
          </a:r>
        </a:p>
        <a:p xmlns:a="http://schemas.openxmlformats.org/drawingml/2006/main">
          <a:pPr algn="ctr"/>
          <a:r>
            <a:rPr lang="hr-HR" sz="1000"/>
            <a:t>5,00</a:t>
          </a:r>
          <a:r>
            <a:rPr lang="hr-HR" sz="1000" baseline="0"/>
            <a:t> = max</a:t>
          </a:r>
          <a:endParaRPr lang="en-GB" sz="100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0.11657</cdr:x>
      <cdr:y>0.01215</cdr:y>
    </cdr:from>
    <cdr:to>
      <cdr:x>0.87219</cdr:x>
      <cdr:y>0.15451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90574" y="65155"/>
          <a:ext cx="5124451" cy="7634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hr-HR" sz="1400" b="1"/>
            <a:t>Stav studenata  o problemima njihove lokalne zajednice i spremnost za rješavanje tih problema </a:t>
          </a:r>
          <a:endParaRPr lang="en-GB" sz="1400" b="1"/>
        </a:p>
      </cdr:txBody>
    </cdr:sp>
  </cdr:relSizeAnchor>
  <cdr:relSizeAnchor xmlns:cdr="http://schemas.openxmlformats.org/drawingml/2006/chartDrawing">
    <cdr:from>
      <cdr:x>0</cdr:x>
      <cdr:y>0.89936</cdr:y>
    </cdr:from>
    <cdr:to>
      <cdr:x>0.17021</cdr:x>
      <cdr:y>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0" y="4480227"/>
          <a:ext cx="1154330" cy="5013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hr-HR" sz="1000"/>
            <a:t>1,00 = min</a:t>
          </a:r>
        </a:p>
        <a:p xmlns:a="http://schemas.openxmlformats.org/drawingml/2006/main">
          <a:pPr algn="ctr"/>
          <a:r>
            <a:rPr lang="hr-HR" sz="1000"/>
            <a:t>5,00</a:t>
          </a:r>
          <a:r>
            <a:rPr lang="hr-HR" sz="1000" baseline="0"/>
            <a:t> = max</a:t>
          </a:r>
          <a:endParaRPr lang="en-GB" sz="10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7055EA-AE6C-4950-8B6E-DDAB9DEA168F}" type="datetimeFigureOut">
              <a:rPr lang="hr-HR" smtClean="0"/>
              <a:t>5.2.2021.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73EC6-CF9F-43D2-ABC0-A0921B7399F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40595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B94C7D-4772-1442-9FA7-3FA4512098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H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9B155F-53ED-F042-B2E5-BD683AA343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D6DB45-40BD-3D41-AA37-CB7887ED3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68540-3F85-4709-81EA-9F5B3C626545}" type="datetime1">
              <a:rPr lang="LID4096" smtClean="0"/>
              <a:t>02/05/2021</a:t>
            </a:fld>
            <a:endParaRPr lang="en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4A3A77-54DE-2D4E-A7E4-FF518F301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6167FB-DA6C-D747-97A2-378090281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443995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8FA86-1430-AC48-B751-B8102700F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38BCED-155B-3D44-9EF8-99CE492E4E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58598E-1931-4343-A10E-8A8CFEF7A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DA9AC-8147-48A9-B516-6B95917DBA8C}" type="datetime1">
              <a:rPr lang="LID4096" smtClean="0"/>
              <a:t>02/05/2021</a:t>
            </a:fld>
            <a:endParaRPr lang="en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51D202-E475-114E-B50B-32BFA6DFF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125D76-7250-3C47-8306-378E2C18E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62379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4321B1-7B25-7141-A303-0556FC9ED1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H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6DA89E-A536-6F43-B901-E1A81A189B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448FAC-6204-A142-8E50-E80055C80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4D77E-774B-4273-9EBA-AD81A2674667}" type="datetime1">
              <a:rPr lang="LID4096" smtClean="0"/>
              <a:t>02/05/2021</a:t>
            </a:fld>
            <a:endParaRPr lang="en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9BE4AD-6BDA-2C43-9372-2BB510B0E4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AC561-CF66-E243-8D6E-D6207A3C7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1348435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04AF5-B72C-9746-9CB3-3BC327AC63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C8D18-3B4B-AE4A-B89D-0EF39FBB57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99025-7E38-6245-A3BF-3178F970A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CE418-3CFE-4811-9FCA-4B8C83BF602F}" type="datetime1">
              <a:rPr lang="LID4096" smtClean="0"/>
              <a:t>02/05/2021</a:t>
            </a:fld>
            <a:endParaRPr lang="en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431D3-4E8B-0C44-8877-EA0B35966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6181C-F7ED-B149-AE5B-9A55D453F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860154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B9BE2E-8740-F94C-8312-DB9E66CBF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13C37-77CD-4142-A0F5-AE4BB5ECB3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A6BBD7-73FB-714F-AA61-AA14570F4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DB377-7F71-4099-8E55-3F8008F35930}" type="datetime1">
              <a:rPr lang="LID4096" smtClean="0"/>
              <a:t>02/05/2021</a:t>
            </a:fld>
            <a:endParaRPr lang="en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E12FE6-08EF-6A45-A5CA-59AAB1DE1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8EF601-26CE-3E4D-B8B1-CE3617BA1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531482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31BE47-F450-054F-B56C-F5A64CEC9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2EA9A5-9AA0-3744-A359-65381E1CA1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3EC69C-9C6E-9B43-8303-8B69E3AACE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89BA4-8A17-E640-874B-C19B382C8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06EA0-4314-4FAB-8D84-99BF90109507}" type="datetime1">
              <a:rPr lang="LID4096" smtClean="0"/>
              <a:t>02/05/2021</a:t>
            </a:fld>
            <a:endParaRPr lang="en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A26342-FEDB-6940-B403-808B067D5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57D4C5-FD46-5A4F-B819-AE1054712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18371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44410-479A-D544-9B0D-114AC5460E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0BDE10-75D0-1743-9984-ECE5654C4A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81E230-DB56-4349-9767-9C505DE9A7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8FBBBC-6DEB-1A4F-B2D6-A7638B8332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9978FA-EA3F-104F-AD05-5131BA7268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E0738C-61E7-5442-B8A7-86CF64941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F257F-B156-4A14-B12F-4D869FE7A2CD}" type="datetime1">
              <a:rPr lang="LID4096" smtClean="0"/>
              <a:t>02/05/2021</a:t>
            </a:fld>
            <a:endParaRPr lang="en-H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444028-72FE-1145-8251-8F5402BCB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1685C5-3D2B-8043-A355-FEFB1788E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14841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A44BD-A86B-B448-99A2-D2074BF35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F004825-37BD-774D-9CE1-505158CF84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ED851-B1B4-41C2-8391-E22ED9B99F8F}" type="datetime1">
              <a:rPr lang="LID4096" smtClean="0"/>
              <a:t>02/05/2021</a:t>
            </a:fld>
            <a:endParaRPr lang="en-H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066787-C900-9B4D-B5CE-2D1FDD3D6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41CCF3-AAEB-3A47-8930-C9FB2C456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265973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865B788-7BCD-934F-B894-66B40DE63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E4E2B-7796-48B2-982F-3494F0547FB3}" type="datetime1">
              <a:rPr lang="LID4096" smtClean="0"/>
              <a:t>02/05/2021</a:t>
            </a:fld>
            <a:endParaRPr lang="en-H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4BB46F-AD7F-AA4A-BCA1-74AD6E0D0E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D0D4D0-5A6A-2E46-8AAA-75FCA9A4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4156430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5E891-827B-064E-A38F-BA5B984E13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H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2BF868-F03D-0144-B4A3-E8E7D21E0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1B9FFEF-363A-2D49-BABD-C98AB26AEE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522006-F98A-6E45-8F93-CF822E3D2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68C202-EFCF-49E3-8583-18703C28FCEA}" type="datetime1">
              <a:rPr lang="LID4096" smtClean="0"/>
              <a:t>02/05/2021</a:t>
            </a:fld>
            <a:endParaRPr lang="en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45C86A-C8C9-8B49-9156-E5DF22360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5E3F72-8079-3F46-8C9E-33C530CDF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1874598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63F87-0FB3-3445-B9B9-C1308877C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H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96CC317-C529-334B-8D3E-28894772A8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2D928B-F6B9-4848-B469-BF7F5047D3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EE47C1-BF13-1B49-AB69-2C99288F5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0F248-417F-493A-9429-25450C157A88}" type="datetime1">
              <a:rPr lang="LID4096" smtClean="0"/>
              <a:t>02/05/2021</a:t>
            </a:fld>
            <a:endParaRPr lang="en-H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1DA42-18BE-A544-8387-5B1DBB540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3BBFAA-EF8C-4A49-A20F-9AEA15297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1886651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4A48348-3B52-F740-B605-D3207E859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H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7923ED-3B73-314F-98A7-C0AFB9EFEE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A8AE19-D5DE-E54F-AFD8-453C9B31B5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F1E17-AA9C-40E2-A3F0-1F1EEFF934F5}" type="datetime1">
              <a:rPr lang="LID4096" smtClean="0"/>
              <a:t>02/05/2021</a:t>
            </a:fld>
            <a:endParaRPr lang="en-H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262346-A94C-7840-938D-0979000D27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FE699F-E759-C542-867E-0848229A80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86954-F288-6843-BE5F-39E95EA4E9B2}" type="slidenum">
              <a:rPr lang="en-HR" smtClean="0"/>
              <a:t>‹#›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1724555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H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chart" Target="../charts/chart15.xml"/><Relationship Id="rId7" Type="http://schemas.openxmlformats.org/officeDocument/2006/relationships/chart" Target="../charts/chart1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8.xml"/><Relationship Id="rId5" Type="http://schemas.openxmlformats.org/officeDocument/2006/relationships/chart" Target="../charts/chart17.xml"/><Relationship Id="rId4" Type="http://schemas.openxmlformats.org/officeDocument/2006/relationships/chart" Target="../charts/char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13" Type="http://schemas.openxmlformats.org/officeDocument/2006/relationships/image" Target="../media/image15.emf"/><Relationship Id="rId3" Type="http://schemas.openxmlformats.org/officeDocument/2006/relationships/image" Target="../media/image1.png"/><Relationship Id="rId7" Type="http://schemas.openxmlformats.org/officeDocument/2006/relationships/image" Target="../media/image12.emf"/><Relationship Id="rId12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4.emf"/><Relationship Id="rId5" Type="http://schemas.openxmlformats.org/officeDocument/2006/relationships/image" Target="../media/image11.emf"/><Relationship Id="rId10" Type="http://schemas.openxmlformats.org/officeDocument/2006/relationships/oleObject" Target="../embeddings/oleObject12.bin"/><Relationship Id="rId4" Type="http://schemas.openxmlformats.org/officeDocument/2006/relationships/oleObject" Target="../embeddings/oleObject9.bin"/><Relationship Id="rId9" Type="http://schemas.openxmlformats.org/officeDocument/2006/relationships/image" Target="../media/image13.emf"/><Relationship Id="rId1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chart" Target="../charts/char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chart" Target="../charts/chart22.xml"/><Relationship Id="rId5" Type="http://schemas.openxmlformats.org/officeDocument/2006/relationships/image" Target="../media/image17.emf"/><Relationship Id="rId4" Type="http://schemas.openxmlformats.org/officeDocument/2006/relationships/oleObject" Target="../embeddings/oleObject1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8.em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>
            <a:extLst>
              <a:ext uri="{FF2B5EF4-FFF2-40B4-BE49-F238E27FC236}">
                <a16:creationId xmlns:a16="http://schemas.microsoft.com/office/drawing/2014/main" id="{72947185-EF43-114C-B4FC-702600EA881F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60425" y="1717675"/>
            <a:ext cx="8594126" cy="1708061"/>
          </a:xfrm>
        </p:spPr>
        <p:txBody>
          <a:bodyPr>
            <a:normAutofit fontScale="90000"/>
          </a:bodyPr>
          <a:lstStyle/>
          <a:p>
            <a:r>
              <a:rPr lang="hr-HR" altLang="en-US" dirty="0" err="1"/>
              <a:t>Uporedba</a:t>
            </a:r>
            <a:r>
              <a:rPr lang="hr-HR" altLang="en-US" dirty="0"/>
              <a:t> generacija 2019./2020. i 2018./2019. </a:t>
            </a:r>
            <a:endParaRPr lang="en-US" altLang="en-US" dirty="0"/>
          </a:p>
        </p:txBody>
      </p:sp>
      <p:pic>
        <p:nvPicPr>
          <p:cNvPr id="18434" name="Picture 4">
            <a:extLst>
              <a:ext uri="{FF2B5EF4-FFF2-40B4-BE49-F238E27FC236}">
                <a16:creationId xmlns:a16="http://schemas.microsoft.com/office/drawing/2014/main" id="{C50698D7-4544-AA46-970C-257253C611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750" y="4380002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6">
            <a:extLst>
              <a:ext uri="{FF2B5EF4-FFF2-40B4-BE49-F238E27FC236}">
                <a16:creationId xmlns:a16="http://schemas.microsoft.com/office/drawing/2014/main" id="{462C3498-8A46-8443-BF78-9733ABA2A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775" y="538163"/>
            <a:ext cx="1828800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8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6ADD0E3D-3CB0-F64B-95E7-E8C415EDA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5288" y="254000"/>
            <a:ext cx="15525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0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5AFFA7BC-12DA-AB42-8A08-C538EA5FB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268288"/>
            <a:ext cx="26209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11">
            <a:extLst>
              <a:ext uri="{FF2B5EF4-FFF2-40B4-BE49-F238E27FC236}">
                <a16:creationId xmlns:a16="http://schemas.microsoft.com/office/drawing/2014/main" id="{5D6C1A79-5D02-8140-902F-BA77A23D3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1388" y="495300"/>
            <a:ext cx="119380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13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4814034F-B91C-1D42-AE24-575B522D6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888" y="250825"/>
            <a:ext cx="1235075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14">
            <a:extLst>
              <a:ext uri="{FF2B5EF4-FFF2-40B4-BE49-F238E27FC236}">
                <a16:creationId xmlns:a16="http://schemas.microsoft.com/office/drawing/2014/main" id="{D86F4151-A2EF-DA41-AFFE-04A5F0FFAA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213" y="400050"/>
            <a:ext cx="123507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odnaslov 1">
            <a:extLst>
              <a:ext uri="{FF2B5EF4-FFF2-40B4-BE49-F238E27FC236}">
                <a16:creationId xmlns:a16="http://schemas.microsoft.com/office/drawing/2014/main" id="{61F1C027-BB1F-4F46-B044-1D62F170D3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0425" y="3953537"/>
            <a:ext cx="9899015" cy="529175"/>
          </a:xfrm>
        </p:spPr>
        <p:txBody>
          <a:bodyPr/>
          <a:lstStyle/>
          <a:p>
            <a:pPr>
              <a:buFont typeface="Wingdings 3" panose="05040102010807070707" pitchFamily="18" charset="2"/>
              <a:buNone/>
              <a:defRPr/>
            </a:pPr>
            <a:r>
              <a:rPr lang="hr-H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Rezultati </a:t>
            </a:r>
            <a:r>
              <a:rPr lang="hr-HR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samoprocjene</a:t>
            </a:r>
            <a:r>
              <a:rPr lang="hr-HR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prije i nakon DKU programa </a:t>
            </a:r>
          </a:p>
        </p:txBody>
      </p:sp>
    </p:spTree>
    <p:extLst>
      <p:ext uri="{BB962C8B-B14F-4D97-AF65-F5344CB8AC3E}">
        <p14:creationId xmlns:p14="http://schemas.microsoft.com/office/powerpoint/2010/main" val="1034379883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20516D02-C964-4C4E-9FFC-D41E8C7309E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65188" y="146050"/>
            <a:ext cx="8529637" cy="865188"/>
          </a:xfrm>
        </p:spPr>
        <p:txBody>
          <a:bodyPr/>
          <a:lstStyle/>
          <a:p>
            <a:pPr algn="ctr" eaLnBrk="1" hangingPunct="1">
              <a:defRPr/>
            </a:pPr>
            <a:r>
              <a:rPr lang="hr-HR" altLang="en-US" sz="3200" b="1" dirty="0">
                <a:solidFill>
                  <a:schemeClr val="accent1">
                    <a:lumMod val="75000"/>
                  </a:schemeClr>
                </a:solidFill>
              </a:rPr>
              <a:t>Korisnost DKU programa</a:t>
            </a:r>
            <a:endParaRPr lang="en-US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2530" name="Picture 4">
            <a:extLst>
              <a:ext uri="{FF2B5EF4-FFF2-40B4-BE49-F238E27FC236}">
                <a16:creationId xmlns:a16="http://schemas.microsoft.com/office/drawing/2014/main" id="{2371415C-0C6B-FC42-A09D-D9F6B6625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4851638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kstniOkvir 1">
            <a:extLst>
              <a:ext uri="{FF2B5EF4-FFF2-40B4-BE49-F238E27FC236}">
                <a16:creationId xmlns:a16="http://schemas.microsoft.com/office/drawing/2014/main" id="{867FEF3E-9597-2D4C-980D-6EA506FE5A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3975" y="1370013"/>
            <a:ext cx="1731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>
                <a:solidFill>
                  <a:srgbClr val="404040"/>
                </a:solidFill>
                <a:latin typeface="Trebuchet MS" panose="020B070302020209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600">
                <a:solidFill>
                  <a:srgbClr val="404040"/>
                </a:solidFill>
                <a:latin typeface="Trebuchet MS" panose="020B070302020209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400">
                <a:solidFill>
                  <a:srgbClr val="404040"/>
                </a:solidFill>
                <a:latin typeface="Trebuchet MS" panose="020B070302020209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hr-HR" altLang="sr-Latn-RS" sz="1600" dirty="0">
                <a:solidFill>
                  <a:schemeClr val="tx1"/>
                </a:solidFill>
              </a:rPr>
              <a:t>za</a:t>
            </a:r>
            <a:r>
              <a:rPr lang="hr-HR" altLang="sr-Latn-RS" dirty="0">
                <a:solidFill>
                  <a:schemeClr val="tx1"/>
                </a:solidFill>
              </a:rPr>
              <a:t> </a:t>
            </a:r>
            <a:r>
              <a:rPr lang="hr-HR" altLang="sr-Latn-RS" sz="2000" b="1" dirty="0">
                <a:solidFill>
                  <a:srgbClr val="FF0000"/>
                </a:solidFill>
              </a:rPr>
              <a:t>STUDENTE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D4DA3AD6-2106-D04A-9D94-7A88A09D34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7231954"/>
              </p:ext>
            </p:extLst>
          </p:nvPr>
        </p:nvGraphicFramePr>
        <p:xfrm>
          <a:off x="701993" y="1755298"/>
          <a:ext cx="5760720" cy="3237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zervirano mjesto podnožj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10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048585136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20516D02-C964-4C4E-9FFC-D41E8C7309E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65188" y="146050"/>
            <a:ext cx="8529637" cy="865188"/>
          </a:xfrm>
        </p:spPr>
        <p:txBody>
          <a:bodyPr/>
          <a:lstStyle/>
          <a:p>
            <a:pPr algn="ctr" eaLnBrk="1" hangingPunct="1">
              <a:defRPr/>
            </a:pPr>
            <a:r>
              <a:rPr lang="hr-HR" altLang="en-US" sz="3200" b="1" dirty="0">
                <a:solidFill>
                  <a:schemeClr val="accent1">
                    <a:lumMod val="75000"/>
                  </a:schemeClr>
                </a:solidFill>
              </a:rPr>
              <a:t>Korisnost DKU programa</a:t>
            </a:r>
            <a:endParaRPr lang="en-US" alt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2530" name="Picture 4">
            <a:extLst>
              <a:ext uri="{FF2B5EF4-FFF2-40B4-BE49-F238E27FC236}">
                <a16:creationId xmlns:a16="http://schemas.microsoft.com/office/drawing/2014/main" id="{2371415C-0C6B-FC42-A09D-D9F6B6625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0" y="4830792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823102CE-71FC-3648-A1FC-F342AF995CBF}"/>
              </a:ext>
            </a:extLst>
          </p:cNvPr>
          <p:cNvGraphicFramePr/>
          <p:nvPr/>
        </p:nvGraphicFramePr>
        <p:xfrm>
          <a:off x="506611" y="1715511"/>
          <a:ext cx="5760720" cy="32359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533" name="TekstniOkvir 1">
            <a:extLst>
              <a:ext uri="{FF2B5EF4-FFF2-40B4-BE49-F238E27FC236}">
                <a16:creationId xmlns:a16="http://schemas.microsoft.com/office/drawing/2014/main" id="{867FEF3E-9597-2D4C-980D-6EA506FE5A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3975" y="1370013"/>
            <a:ext cx="17319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>
                <a:solidFill>
                  <a:srgbClr val="404040"/>
                </a:solidFill>
                <a:latin typeface="Trebuchet MS" panose="020B070302020209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600">
                <a:solidFill>
                  <a:srgbClr val="404040"/>
                </a:solidFill>
                <a:latin typeface="Trebuchet MS" panose="020B070302020209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400">
                <a:solidFill>
                  <a:srgbClr val="404040"/>
                </a:solidFill>
                <a:latin typeface="Trebuchet MS" panose="020B070302020209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hr-HR" altLang="sr-Latn-RS" sz="1600">
                <a:solidFill>
                  <a:schemeClr val="tx1"/>
                </a:solidFill>
              </a:rPr>
              <a:t>za</a:t>
            </a:r>
            <a:r>
              <a:rPr lang="hr-HR" altLang="sr-Latn-RS">
                <a:solidFill>
                  <a:schemeClr val="tx1"/>
                </a:solidFill>
              </a:rPr>
              <a:t> </a:t>
            </a:r>
            <a:r>
              <a:rPr lang="hr-HR" altLang="sr-Latn-RS" sz="2000" b="1">
                <a:solidFill>
                  <a:srgbClr val="FF0000"/>
                </a:solidFill>
              </a:rPr>
              <a:t>STUDENTE</a:t>
            </a:r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2018./2019.</a:t>
            </a:r>
            <a:endParaRPr lang="en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32E48-FED8-464E-BAC0-1689B6DD97CE}" type="slidenum">
              <a:rPr lang="en-HR" smtClean="0"/>
              <a:t>11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4468745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E06E1372-0CF6-1E43-8D50-1798872F09A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65188" y="98425"/>
            <a:ext cx="8529637" cy="865188"/>
          </a:xfrm>
        </p:spPr>
        <p:txBody>
          <a:bodyPr/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Procjena koristi sudjelovanja u DKU</a:t>
            </a:r>
            <a:endParaRPr lang="en-US" altLang="en-US" sz="3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3554" name="Picture 4">
            <a:extLst>
              <a:ext uri="{FF2B5EF4-FFF2-40B4-BE49-F238E27FC236}">
                <a16:creationId xmlns:a16="http://schemas.microsoft.com/office/drawing/2014/main" id="{9223DA00-F318-434B-819C-35D0108A65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227" y="4892674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9F6B8CB2-1A25-0441-8B2B-3020EC3AEB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9098058"/>
              </p:ext>
            </p:extLst>
          </p:nvPr>
        </p:nvGraphicFramePr>
        <p:xfrm>
          <a:off x="865188" y="1377315"/>
          <a:ext cx="5760720" cy="4553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kstniOkvir 1">
            <a:extLst>
              <a:ext uri="{FF2B5EF4-FFF2-40B4-BE49-F238E27FC236}">
                <a16:creationId xmlns:a16="http://schemas.microsoft.com/office/drawing/2014/main" id="{43E5C9BF-1832-3E4F-B6BB-15AB54400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8449" y="904875"/>
            <a:ext cx="30274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>
                <a:solidFill>
                  <a:srgbClr val="404040"/>
                </a:solidFill>
                <a:latin typeface="Trebuchet MS" panose="020B070302020209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600">
                <a:solidFill>
                  <a:srgbClr val="404040"/>
                </a:solidFill>
                <a:latin typeface="Trebuchet MS" panose="020B070302020209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400">
                <a:solidFill>
                  <a:srgbClr val="404040"/>
                </a:solidFill>
                <a:latin typeface="Trebuchet MS" panose="020B070302020209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hr-HR" altLang="sr-Latn-RS" sz="1600" dirty="0">
                <a:solidFill>
                  <a:schemeClr val="tx1"/>
                </a:solidFill>
              </a:rPr>
              <a:t>za</a:t>
            </a:r>
            <a:r>
              <a:rPr lang="hr-HR" altLang="sr-Latn-RS" dirty="0">
                <a:solidFill>
                  <a:schemeClr val="tx1"/>
                </a:solidFill>
              </a:rPr>
              <a:t> </a:t>
            </a:r>
            <a:r>
              <a:rPr lang="hr-HR" altLang="sr-Latn-RS" sz="2000" b="1" dirty="0">
                <a:solidFill>
                  <a:srgbClr val="FF0000"/>
                </a:solidFill>
              </a:rPr>
              <a:t>STUDENTE</a:t>
            </a:r>
          </a:p>
        </p:txBody>
      </p:sp>
      <p:sp>
        <p:nvSpPr>
          <p:cNvPr id="2" name="Rezervirano mjesto podnožj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12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41502127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E06E1372-0CF6-1E43-8D50-1798872F09A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65188" y="98425"/>
            <a:ext cx="8529637" cy="865188"/>
          </a:xfrm>
        </p:spPr>
        <p:txBody>
          <a:bodyPr/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Procjena koristi sudjelovanja u DKU</a:t>
            </a:r>
            <a:endParaRPr lang="en-US" altLang="en-US" sz="3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3554" name="Picture 4">
            <a:extLst>
              <a:ext uri="{FF2B5EF4-FFF2-40B4-BE49-F238E27FC236}">
                <a16:creationId xmlns:a16="http://schemas.microsoft.com/office/drawing/2014/main" id="{9223DA00-F318-434B-819C-35D0108A65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4892674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D8D703A8-8E8E-974E-B9E0-ACF17B306E98}"/>
              </a:ext>
            </a:extLst>
          </p:cNvPr>
          <p:cNvGraphicFramePr/>
          <p:nvPr/>
        </p:nvGraphicFramePr>
        <p:xfrm>
          <a:off x="1171686" y="963613"/>
          <a:ext cx="6197301" cy="4554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2018./2019.</a:t>
            </a:r>
            <a:endParaRPr lang="en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32E48-FED8-464E-BAC0-1689B6DD97CE}" type="slidenum">
              <a:rPr lang="en-HR" smtClean="0"/>
              <a:t>13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69596303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E267262A-0EB7-9D40-9B1B-B9A82904989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66788" y="530225"/>
            <a:ext cx="8529637" cy="865188"/>
          </a:xfrm>
        </p:spPr>
        <p:txBody>
          <a:bodyPr/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Stav prema problemima lokalne zajednice - </a:t>
            </a:r>
            <a:r>
              <a:rPr lang="hr-HR" altLang="en-US" sz="2600" b="1" dirty="0">
                <a:solidFill>
                  <a:srgbClr val="FF0000"/>
                </a:solidFill>
              </a:rPr>
              <a:t>STUDENTI</a:t>
            </a:r>
            <a:endParaRPr lang="en-US" altLang="en-US" sz="2600" b="1" dirty="0"/>
          </a:p>
        </p:txBody>
      </p:sp>
      <p:pic>
        <p:nvPicPr>
          <p:cNvPr id="24578" name="Picture 4">
            <a:extLst>
              <a:ext uri="{FF2B5EF4-FFF2-40B4-BE49-F238E27FC236}">
                <a16:creationId xmlns:a16="http://schemas.microsoft.com/office/drawing/2014/main" id="{178C0016-8C5F-A849-AEBB-3F51C72CB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0" y="4811324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70B8AFB-5D46-D14A-A31E-88A38E8CA88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4602753"/>
              </p:ext>
            </p:extLst>
          </p:nvPr>
        </p:nvGraphicFramePr>
        <p:xfrm>
          <a:off x="3215640" y="1395413"/>
          <a:ext cx="5299710" cy="3948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zervirano mjesto podnožj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14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63819597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E267262A-0EB7-9D40-9B1B-B9A82904989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966788" y="530225"/>
            <a:ext cx="8529637" cy="865188"/>
          </a:xfrm>
        </p:spPr>
        <p:txBody>
          <a:bodyPr/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Stav prema problemima lokalne zajednice - </a:t>
            </a:r>
            <a:r>
              <a:rPr lang="hr-HR" altLang="en-US" sz="2600" b="1" dirty="0">
                <a:solidFill>
                  <a:srgbClr val="FF0000"/>
                </a:solidFill>
              </a:rPr>
              <a:t>STUDENTI</a:t>
            </a:r>
            <a:endParaRPr lang="en-US" altLang="en-US" sz="2600" b="1" dirty="0"/>
          </a:p>
        </p:txBody>
      </p:sp>
      <p:pic>
        <p:nvPicPr>
          <p:cNvPr id="24578" name="Picture 4">
            <a:extLst>
              <a:ext uri="{FF2B5EF4-FFF2-40B4-BE49-F238E27FC236}">
                <a16:creationId xmlns:a16="http://schemas.microsoft.com/office/drawing/2014/main" id="{178C0016-8C5F-A849-AEBB-3F51C72CBB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4892674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8C5A2BD-A9B3-954E-AC74-0264042A2645}"/>
              </a:ext>
            </a:extLst>
          </p:cNvPr>
          <p:cNvGraphicFramePr/>
          <p:nvPr/>
        </p:nvGraphicFramePr>
        <p:xfrm>
          <a:off x="1306157" y="1313497"/>
          <a:ext cx="5760720" cy="4231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2018./2019.</a:t>
            </a:r>
            <a:endParaRPr lang="en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32E48-FED8-464E-BAC0-1689B6DD97CE}" type="slidenum">
              <a:rPr lang="en-HR" smtClean="0"/>
              <a:t>15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100384885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F13F06FA-4FC4-A04C-B751-840E1FA13E1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93763" y="234950"/>
            <a:ext cx="8528050" cy="693738"/>
          </a:xfrm>
        </p:spPr>
        <p:txBody>
          <a:bodyPr/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Zadovoljstvo </a:t>
            </a:r>
            <a:r>
              <a:rPr lang="hr-HR" altLang="en-US" sz="2600" b="1" dirty="0">
                <a:solidFill>
                  <a:srgbClr val="FF0000"/>
                </a:solidFill>
              </a:rPr>
              <a:t>STUDENATA</a:t>
            </a:r>
            <a:endParaRPr lang="en-US" altLang="en-US" sz="2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5602" name="Picture 4">
            <a:extLst>
              <a:ext uri="{FF2B5EF4-FFF2-40B4-BE49-F238E27FC236}">
                <a16:creationId xmlns:a16="http://schemas.microsoft.com/office/drawing/2014/main" id="{19A9DC9F-3131-B24A-B726-6A1DF2391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4975225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3EE4E637-6B1F-CD44-BA66-551B6C7194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0621691"/>
              </p:ext>
            </p:extLst>
          </p:nvPr>
        </p:nvGraphicFramePr>
        <p:xfrm>
          <a:off x="406331" y="885707"/>
          <a:ext cx="3629660" cy="2507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C8EE9286-FE10-824D-B8B4-A086125E4A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8309219"/>
              </p:ext>
            </p:extLst>
          </p:nvPr>
        </p:nvGraphicFramePr>
        <p:xfrm>
          <a:off x="391113" y="3425072"/>
          <a:ext cx="3518535" cy="2355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Chart 16">
            <a:extLst>
              <a:ext uri="{FF2B5EF4-FFF2-40B4-BE49-F238E27FC236}">
                <a16:creationId xmlns:a16="http://schemas.microsoft.com/office/drawing/2014/main" id="{83F34912-4DCE-404D-B2DE-59EC31552E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1156563"/>
              </p:ext>
            </p:extLst>
          </p:nvPr>
        </p:nvGraphicFramePr>
        <p:xfrm>
          <a:off x="8282354" y="3442417"/>
          <a:ext cx="3782060" cy="2382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8" name="Chart 17">
            <a:extLst>
              <a:ext uri="{FF2B5EF4-FFF2-40B4-BE49-F238E27FC236}">
                <a16:creationId xmlns:a16="http://schemas.microsoft.com/office/drawing/2014/main" id="{1E914345-3079-704D-8826-F577A80F96A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933755"/>
              </p:ext>
            </p:extLst>
          </p:nvPr>
        </p:nvGraphicFramePr>
        <p:xfrm>
          <a:off x="4038578" y="3142413"/>
          <a:ext cx="3282950" cy="19532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D16DDCE1-61AB-D440-B26E-8EC0DEEB1A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8313711"/>
              </p:ext>
            </p:extLst>
          </p:nvPr>
        </p:nvGraphicFramePr>
        <p:xfrm>
          <a:off x="7251157" y="673935"/>
          <a:ext cx="4090282" cy="25328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Rezervirano mjesto podnožj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16</a:t>
            </a:fld>
            <a:endParaRPr lang="en-HR"/>
          </a:p>
        </p:txBody>
      </p:sp>
      <p:pic>
        <p:nvPicPr>
          <p:cNvPr id="13" name="Slika 12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0" t="44763" r="3148" b="2676"/>
          <a:stretch/>
        </p:blipFill>
        <p:spPr bwMode="auto">
          <a:xfrm>
            <a:off x="4259792" y="1200944"/>
            <a:ext cx="2266950" cy="173355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3525220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F13F06FA-4FC4-A04C-B751-840E1FA13E1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93763" y="234950"/>
            <a:ext cx="8528050" cy="693738"/>
          </a:xfrm>
        </p:spPr>
        <p:txBody>
          <a:bodyPr/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Zadovoljstvo </a:t>
            </a:r>
            <a:r>
              <a:rPr lang="hr-HR" altLang="en-US" sz="2600" b="1" dirty="0">
                <a:solidFill>
                  <a:srgbClr val="FF0000"/>
                </a:solidFill>
              </a:rPr>
              <a:t>STUDENATA</a:t>
            </a:r>
            <a:endParaRPr lang="en-US" altLang="en-US" sz="2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5602" name="Picture 4">
            <a:extLst>
              <a:ext uri="{FF2B5EF4-FFF2-40B4-BE49-F238E27FC236}">
                <a16:creationId xmlns:a16="http://schemas.microsoft.com/office/drawing/2014/main" id="{19A9DC9F-3131-B24A-B726-6A1DF2391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4756944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292" name="Chart 8">
            <a:extLst>
              <a:ext uri="{FF2B5EF4-FFF2-40B4-BE49-F238E27FC236}">
                <a16:creationId xmlns:a16="http://schemas.microsoft.com/office/drawing/2014/main" id="{D1947A6E-D093-C14F-B46A-04F10C96EC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59634500"/>
              </p:ext>
            </p:extLst>
          </p:nvPr>
        </p:nvGraphicFramePr>
        <p:xfrm>
          <a:off x="-407988" y="1135063"/>
          <a:ext cx="5097463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Grafikon" r:id="rId4" imgW="4876680" imgH="1914605" progId="Excel.Chart.8">
                  <p:embed/>
                </p:oleObj>
              </mc:Choice>
              <mc:Fallback>
                <p:oleObj name="Grafikon" r:id="rId4" imgW="4876680" imgH="1914605" progId="Excel.Chart.8">
                  <p:embed/>
                  <p:pic>
                    <p:nvPicPr>
                      <p:cNvPr id="12292" name="Chart 8">
                        <a:extLst>
                          <a:ext uri="{FF2B5EF4-FFF2-40B4-BE49-F238E27FC236}">
                            <a16:creationId xmlns:a16="http://schemas.microsoft.com/office/drawing/2014/main" id="{D1947A6E-D093-C14F-B46A-04F10C96EC9C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07988" y="1135063"/>
                        <a:ext cx="5097463" cy="213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3" name="Chart 9">
            <a:extLst>
              <a:ext uri="{FF2B5EF4-FFF2-40B4-BE49-F238E27FC236}">
                <a16:creationId xmlns:a16="http://schemas.microsoft.com/office/drawing/2014/main" id="{6BE7A352-3203-044B-AA8A-18C740E7CE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947775"/>
              </p:ext>
            </p:extLst>
          </p:nvPr>
        </p:nvGraphicFramePr>
        <p:xfrm>
          <a:off x="-1042988" y="3216275"/>
          <a:ext cx="5656263" cy="2490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Grafikon" r:id="rId6" imgW="5572271" imgH="2305223" progId="Excel.Chart.8">
                  <p:embed/>
                </p:oleObj>
              </mc:Choice>
              <mc:Fallback>
                <p:oleObj name="Grafikon" r:id="rId6" imgW="5572271" imgH="2305223" progId="Excel.Chart.8">
                  <p:embed/>
                  <p:pic>
                    <p:nvPicPr>
                      <p:cNvPr id="12293" name="Chart 9">
                        <a:extLst>
                          <a:ext uri="{FF2B5EF4-FFF2-40B4-BE49-F238E27FC236}">
                            <a16:creationId xmlns:a16="http://schemas.microsoft.com/office/drawing/2014/main" id="{6BE7A352-3203-044B-AA8A-18C740E7CEBF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042988" y="3216275"/>
                        <a:ext cx="5656263" cy="2490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4" name="Chart 12">
            <a:extLst>
              <a:ext uri="{FF2B5EF4-FFF2-40B4-BE49-F238E27FC236}">
                <a16:creationId xmlns:a16="http://schemas.microsoft.com/office/drawing/2014/main" id="{1A8FBDA1-9CDA-554F-8A55-49873EC8B2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6848469"/>
              </p:ext>
            </p:extLst>
          </p:nvPr>
        </p:nvGraphicFramePr>
        <p:xfrm>
          <a:off x="2894013" y="3268663"/>
          <a:ext cx="5192712" cy="262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Grafikon" r:id="rId8" imgW="4791169" imgH="2495497" progId="Excel.Chart.8">
                  <p:embed/>
                </p:oleObj>
              </mc:Choice>
              <mc:Fallback>
                <p:oleObj name="Grafikon" r:id="rId8" imgW="4791169" imgH="2495497" progId="Excel.Chart.8">
                  <p:embed/>
                  <p:pic>
                    <p:nvPicPr>
                      <p:cNvPr id="12294" name="Chart 12">
                        <a:extLst>
                          <a:ext uri="{FF2B5EF4-FFF2-40B4-BE49-F238E27FC236}">
                            <a16:creationId xmlns:a16="http://schemas.microsoft.com/office/drawing/2014/main" id="{1A8FBDA1-9CDA-554F-8A55-49873EC8B2CE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4013" y="3268663"/>
                        <a:ext cx="5192712" cy="2625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6" name="Chart 13">
            <a:extLst>
              <a:ext uri="{FF2B5EF4-FFF2-40B4-BE49-F238E27FC236}">
                <a16:creationId xmlns:a16="http://schemas.microsoft.com/office/drawing/2014/main" id="{ED1E901A-B2F6-064E-AAE1-F2079F071F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1112651"/>
              </p:ext>
            </p:extLst>
          </p:nvPr>
        </p:nvGraphicFramePr>
        <p:xfrm>
          <a:off x="6175375" y="1119188"/>
          <a:ext cx="5713413" cy="233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8" name="Grafikon" r:id="rId10" imgW="6858180" imgH="3067037" progId="Excel.Chart.8">
                  <p:embed/>
                </p:oleObj>
              </mc:Choice>
              <mc:Fallback>
                <p:oleObj name="Grafikon" r:id="rId10" imgW="6858180" imgH="3067037" progId="Excel.Chart.8">
                  <p:embed/>
                  <p:pic>
                    <p:nvPicPr>
                      <p:cNvPr id="12296" name="Chart 13">
                        <a:extLst>
                          <a:ext uri="{FF2B5EF4-FFF2-40B4-BE49-F238E27FC236}">
                            <a16:creationId xmlns:a16="http://schemas.microsoft.com/office/drawing/2014/main" id="{ED1E901A-B2F6-064E-AAE1-F2079F071F18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5375" y="1119188"/>
                        <a:ext cx="5713413" cy="2330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7" name="Chart 10">
            <a:extLst>
              <a:ext uri="{FF2B5EF4-FFF2-40B4-BE49-F238E27FC236}">
                <a16:creationId xmlns:a16="http://schemas.microsoft.com/office/drawing/2014/main" id="{2DF0C370-12A1-584F-A1E8-B3C3F7B0F75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7850592"/>
              </p:ext>
            </p:extLst>
          </p:nvPr>
        </p:nvGraphicFramePr>
        <p:xfrm>
          <a:off x="7038975" y="3236913"/>
          <a:ext cx="5681663" cy="2392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9" name="Grafikon" r:id="rId12" imgW="5048422" imgH="2114590" progId="Excel.Chart.8">
                  <p:embed/>
                </p:oleObj>
              </mc:Choice>
              <mc:Fallback>
                <p:oleObj name="Grafikon" r:id="rId12" imgW="5048422" imgH="2114590" progId="Excel.Chart.8">
                  <p:embed/>
                  <p:pic>
                    <p:nvPicPr>
                      <p:cNvPr id="12297" name="Chart 10">
                        <a:extLst>
                          <a:ext uri="{FF2B5EF4-FFF2-40B4-BE49-F238E27FC236}">
                            <a16:creationId xmlns:a16="http://schemas.microsoft.com/office/drawing/2014/main" id="{2DF0C370-12A1-584F-A1E8-B3C3F7B0F750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8975" y="3236913"/>
                        <a:ext cx="5681663" cy="2392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2018./2019.</a:t>
            </a:r>
            <a:endParaRPr lang="en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32E48-FED8-464E-BAC0-1689B6DD97CE}" type="slidenum">
              <a:rPr lang="en-HR" smtClean="0"/>
              <a:t>17</a:t>
            </a:fld>
            <a:endParaRPr lang="en-HR"/>
          </a:p>
        </p:txBody>
      </p:sp>
      <p:pic>
        <p:nvPicPr>
          <p:cNvPr id="12" name="Slika 11"/>
          <p:cNvPicPr/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12" t="23984"/>
          <a:stretch/>
        </p:blipFill>
        <p:spPr bwMode="auto">
          <a:xfrm>
            <a:off x="3970973" y="1279525"/>
            <a:ext cx="2582227" cy="1782763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126716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12292" grpId="0"/>
      <p:bldOleChart spid="12293" grpId="0"/>
      <p:bldOleChart spid="12294" grpId="0"/>
      <p:bldOleChart spid="12296" grpId="0"/>
      <p:bldOleChart spid="122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2FEDC185-BA58-BE47-9075-A9E4BD4F835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65188" y="533400"/>
            <a:ext cx="8528050" cy="865188"/>
          </a:xfrm>
        </p:spPr>
        <p:txBody>
          <a:bodyPr/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Zadovoljstvo mentora </a:t>
            </a:r>
            <a:b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hr-HR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(odabrani aspekti)</a:t>
            </a:r>
            <a:endParaRPr lang="en-US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6626" name="Picture 4">
            <a:extLst>
              <a:ext uri="{FF2B5EF4-FFF2-40B4-BE49-F238E27FC236}">
                <a16:creationId xmlns:a16="http://schemas.microsoft.com/office/drawing/2014/main" id="{970DBD8D-699F-134B-8EBE-0C4AEE1F4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4822257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C65FDDAA-8589-FB4B-8BD1-BAF23A0013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76537821"/>
              </p:ext>
            </p:extLst>
          </p:nvPr>
        </p:nvGraphicFramePr>
        <p:xfrm>
          <a:off x="7632440" y="571581"/>
          <a:ext cx="4559559" cy="3309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5BE26342-0BFB-A449-8645-5D93F380CB3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7635573"/>
              </p:ext>
            </p:extLst>
          </p:nvPr>
        </p:nvGraphicFramePr>
        <p:xfrm>
          <a:off x="865188" y="1398588"/>
          <a:ext cx="3661391" cy="268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Rezervirano mjesto podnožj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18</a:t>
            </a:fld>
            <a:endParaRPr lang="en-HR"/>
          </a:p>
        </p:txBody>
      </p:sp>
      <p:pic>
        <p:nvPicPr>
          <p:cNvPr id="9" name="Slika 8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90" t="44763" r="3148" b="2676"/>
          <a:stretch/>
        </p:blipFill>
        <p:spPr bwMode="auto">
          <a:xfrm>
            <a:off x="4259792" y="1850742"/>
            <a:ext cx="2266950" cy="1733550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80057941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2FEDC185-BA58-BE47-9075-A9E4BD4F835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65188" y="533400"/>
            <a:ext cx="8528050" cy="865188"/>
          </a:xfrm>
        </p:spPr>
        <p:txBody>
          <a:bodyPr/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Zadovoljstvo mentora </a:t>
            </a:r>
            <a:b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hr-HR" altLang="en-US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(odabrani aspekti)</a:t>
            </a:r>
            <a:endParaRPr lang="en-US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6626" name="Picture 4">
            <a:extLst>
              <a:ext uri="{FF2B5EF4-FFF2-40B4-BE49-F238E27FC236}">
                <a16:creationId xmlns:a16="http://schemas.microsoft.com/office/drawing/2014/main" id="{970DBD8D-699F-134B-8EBE-0C4AEE1F49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4551960"/>
            <a:ext cx="4838700" cy="1357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316" name="Chart 11">
            <a:extLst>
              <a:ext uri="{FF2B5EF4-FFF2-40B4-BE49-F238E27FC236}">
                <a16:creationId xmlns:a16="http://schemas.microsoft.com/office/drawing/2014/main" id="{77CA0E72-064B-3A4A-8A54-DDC04422BF5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8551280"/>
              </p:ext>
            </p:extLst>
          </p:nvPr>
        </p:nvGraphicFramePr>
        <p:xfrm>
          <a:off x="638175" y="1755775"/>
          <a:ext cx="5830888" cy="295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Grafikon" r:id="rId4" imgW="5810123" imgH="2952657" progId="Excel.Chart.8">
                  <p:embed/>
                </p:oleObj>
              </mc:Choice>
              <mc:Fallback>
                <p:oleObj name="Grafikon" r:id="rId4" imgW="5810123" imgH="2952657" progId="Excel.Chart.8">
                  <p:embed/>
                  <p:pic>
                    <p:nvPicPr>
                      <p:cNvPr id="13316" name="Chart 11">
                        <a:extLst>
                          <a:ext uri="{FF2B5EF4-FFF2-40B4-BE49-F238E27FC236}">
                            <a16:creationId xmlns:a16="http://schemas.microsoft.com/office/drawing/2014/main" id="{77CA0E72-064B-3A4A-8A54-DDC04422BF5E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" y="1755775"/>
                        <a:ext cx="5830888" cy="295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2018./2019.</a:t>
            </a:r>
            <a:endParaRPr lang="en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32E48-FED8-464E-BAC0-1689B6DD97CE}" type="slidenum">
              <a:rPr lang="en-HR" smtClean="0"/>
              <a:t>19</a:t>
            </a:fld>
            <a:endParaRPr lang="en-HR"/>
          </a:p>
        </p:txBody>
      </p:sp>
      <p:graphicFrame>
        <p:nvGraphicFramePr>
          <p:cNvPr id="10" name="Chart 34"/>
          <p:cNvGraphicFramePr/>
          <p:nvPr>
            <p:extLst>
              <p:ext uri="{D42A27DB-BD31-4B8C-83A1-F6EECF244321}">
                <p14:modId xmlns:p14="http://schemas.microsoft.com/office/powerpoint/2010/main" val="1879189161"/>
              </p:ext>
            </p:extLst>
          </p:nvPr>
        </p:nvGraphicFramePr>
        <p:xfrm>
          <a:off x="6696075" y="1817269"/>
          <a:ext cx="4229100" cy="3257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40894081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133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810883"/>
            <a:ext cx="10515600" cy="5046453"/>
          </a:xfrm>
        </p:spPr>
        <p:txBody>
          <a:bodyPr>
            <a:normAutofit fontScale="62500" lnSpcReduction="20000"/>
          </a:bodyPr>
          <a:lstStyle/>
          <a:p>
            <a:r>
              <a:rPr lang="hr-HR" dirty="0"/>
              <a:t>U akademskoj godini 2018./2019. (1. generacija)  ukupno je 22 studenta upisalo program SP-DKU kojeg su provodili u 5 udruga. Angažirano je bilo 5 mentora s EFST i 5 mentora OCD. U akademskoj 2019./2020. (2. generacija) broj upisanih studenata gotovo se udvostručio (42 upisana studenta), a program SP-DKU provodili su u 21 udruzi (21 OCD mentor) i uz angažman 14 EFST mentora (potražnja za SP-DKU programom porasla je 4 puta iz perspektive OCD-a, a interes za uključenjem u SP-DKU program od strane nastavnika EFST porastao je 3 puta).</a:t>
            </a:r>
          </a:p>
          <a:p>
            <a:r>
              <a:rPr lang="hr-HR" dirty="0"/>
              <a:t> U drugoj generaciji studenata, u odnosu na prvu, nisu se promijenile ocjene prethodnog znanja o DKU aktivnostima, a i prethodno sudjelovanje u DKU aktivnostima gotovo je na istoj razini. - </a:t>
            </a:r>
            <a:r>
              <a:rPr lang="hr-HR" sz="2100" i="1" dirty="0"/>
              <a:t>(vidjeti slajdove br. 4 i 5)</a:t>
            </a:r>
          </a:p>
          <a:p>
            <a:r>
              <a:rPr lang="hr-HR" dirty="0"/>
              <a:t> U drugoj godini provođenja programa SP-DKU mentori s EFST iskazali su nižu ocjenu prethodnog znanja iz područja DKU i niži stupanj prethodnog sudjelovanja u DKU aktivnostima (što je bilo za očekivati s obzirom na povećani interes nastavnika za uključenjem u program u drugoj godini izvođenja i činjenici da mentori u prvoj generaciji nisu bili odabrani nasumično već temeljem njihova prethodnog angažmana u DKU aktivnostima ili istraživačkog interesa za DKU aktivnosti). - </a:t>
            </a:r>
            <a:r>
              <a:rPr lang="hr-HR" sz="2100" i="1" dirty="0"/>
              <a:t>(vidjeti slajd br. 6 i 7)</a:t>
            </a:r>
          </a:p>
          <a:p>
            <a:r>
              <a:rPr lang="hr-HR" dirty="0"/>
              <a:t> U odnosu na procjenu važnosti pojedinih vrijednosti karijere, iz perspektive studenata, ne uočavaju se značajna odstupanja u drugoj generaciji studenata u odnosu na prvu (ni u testiranju prije provođenja niti u testiranju nakon provođenja programa DKU). - </a:t>
            </a:r>
            <a:r>
              <a:rPr lang="hr-HR" sz="2100" i="1" dirty="0"/>
              <a:t>(vidjeti slajd br. 8 i 9)</a:t>
            </a:r>
          </a:p>
          <a:p>
            <a:r>
              <a:rPr lang="hr-HR" dirty="0"/>
              <a:t>U odnosu na korisnost programa DKU, iz perspektive studenata, uočavaju se blaga odstupanja u drugoj generaciji studenata u odnosu na prvu (nešto više ocjene očekivane korisnosti DKU programa za karijeru te korisnosti znanja i vještina studenata za program DKU i OCD u kojima je student djelovao). - </a:t>
            </a:r>
            <a:r>
              <a:rPr lang="hr-HR" sz="2100" i="1" dirty="0"/>
              <a:t>(vidjeti slajd br. 10 i 11)</a:t>
            </a:r>
          </a:p>
          <a:p>
            <a:endParaRPr lang="hr-HR" dirty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2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116187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A2E23-D3B1-BC43-A76A-5AE7942F9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800" b="1" dirty="0"/>
              <a:t>Komentari/prijedlozi/kritike studenata nakon sudjelovanja                                        u programu DKU-a</a:t>
            </a:r>
            <a:r>
              <a:rPr lang="en-HR" sz="2800" dirty="0">
                <a:effectLst/>
              </a:rPr>
              <a:t> </a:t>
            </a:r>
            <a:endParaRPr lang="en-HR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260266-0B04-1D4D-BEEC-0B8B1395D7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Malo bolja organizacija online provedbe. Jer zbog </a:t>
            </a:r>
            <a:r>
              <a:rPr lang="hr-HR" dirty="0" err="1"/>
              <a:t>pandemije</a:t>
            </a:r>
            <a:r>
              <a:rPr lang="hr-HR" dirty="0"/>
              <a:t> se sve poremetilo i promijenilo prvotne planove.</a:t>
            </a:r>
            <a:endParaRPr lang="en-HR"/>
          </a:p>
          <a:p>
            <a:pPr marL="0" indent="0">
              <a:buNone/>
            </a:pPr>
            <a:endParaRPr lang="en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20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3823397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A2E23-D3B1-BC43-A76A-5AE7942F9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2800" b="1" dirty="0"/>
              <a:t>Komentari/prijedlozi/kritike studenata nakon sudjelovanja                                        u programu DKU-a</a:t>
            </a:r>
            <a:r>
              <a:rPr lang="en-HR" sz="2800" dirty="0">
                <a:effectLst/>
              </a:rPr>
              <a:t> </a:t>
            </a:r>
            <a:endParaRPr lang="en-HR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260266-0B04-1D4D-BEEC-0B8B1395D7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hr-HR" dirty="0"/>
              <a:t>Hm, sve je super, ali malo bolje organizirati</a:t>
            </a:r>
            <a:endParaRPr lang="en-HR" dirty="0"/>
          </a:p>
          <a:p>
            <a:pPr lvl="0"/>
            <a:r>
              <a:rPr lang="hr-HR" dirty="0"/>
              <a:t>Sve najbolje</a:t>
            </a:r>
            <a:endParaRPr lang="en-HR" dirty="0"/>
          </a:p>
          <a:p>
            <a:pPr lvl="0"/>
            <a:r>
              <a:rPr lang="hr-HR" dirty="0"/>
              <a:t>Sama organiziranost OCD-a glede davanja konkretnih aktivnosti i zadataka. Donošenje neprijatne atmosfere zbog internih problema OCD-a. Iskazivanje nezainteresiranosti od pojedinaca unutar OCD-a za naš projekt/ideju koju smo obrađivali.</a:t>
            </a:r>
            <a:endParaRPr lang="en-HR" dirty="0"/>
          </a:p>
          <a:p>
            <a:pPr lvl="0"/>
            <a:r>
              <a:rPr lang="hr-HR" dirty="0"/>
              <a:t>Konkretno program DKU smatram izvrsnom idejom koja i studentima i široj zajednici može donijeti mnogo, ali nisam zadovoljna udrugom KMS. </a:t>
            </a:r>
            <a:r>
              <a:rPr lang="de-DE" dirty="0" err="1"/>
              <a:t>Ostale</a:t>
            </a:r>
            <a:r>
              <a:rPr lang="de-DE" dirty="0"/>
              <a:t> 4 </a:t>
            </a:r>
            <a:r>
              <a:rPr lang="de-DE" dirty="0" err="1"/>
              <a:t>udruge</a:t>
            </a:r>
            <a:r>
              <a:rPr lang="de-DE" dirty="0"/>
              <a:t> mi se </a:t>
            </a:r>
            <a:r>
              <a:rPr lang="de-DE" dirty="0" err="1"/>
              <a:t>čine</a:t>
            </a:r>
            <a:r>
              <a:rPr lang="de-DE" dirty="0"/>
              <a:t> </a:t>
            </a:r>
            <a:r>
              <a:rPr lang="de-DE" dirty="0" err="1"/>
              <a:t>odlične</a:t>
            </a:r>
            <a:r>
              <a:rPr lang="de-DE" dirty="0"/>
              <a:t>, </a:t>
            </a:r>
            <a:r>
              <a:rPr lang="de-DE" dirty="0" err="1"/>
              <a:t>dok</a:t>
            </a:r>
            <a:r>
              <a:rPr lang="de-DE" dirty="0"/>
              <a:t> mi se </a:t>
            </a:r>
            <a:r>
              <a:rPr lang="de-DE" dirty="0" err="1"/>
              <a:t>iskustvo</a:t>
            </a:r>
            <a:r>
              <a:rPr lang="de-DE" dirty="0"/>
              <a:t> s KMS </a:t>
            </a:r>
            <a:r>
              <a:rPr lang="de-DE" dirty="0" err="1"/>
              <a:t>nije</a:t>
            </a:r>
            <a:r>
              <a:rPr lang="de-DE" dirty="0"/>
              <a:t> </a:t>
            </a:r>
            <a:r>
              <a:rPr lang="de-DE" dirty="0" err="1"/>
              <a:t>baš</a:t>
            </a:r>
            <a:r>
              <a:rPr lang="de-DE" dirty="0"/>
              <a:t> </a:t>
            </a:r>
            <a:r>
              <a:rPr lang="de-DE" dirty="0" err="1"/>
              <a:t>svidilo</a:t>
            </a:r>
            <a:r>
              <a:rPr lang="de-DE" dirty="0"/>
              <a:t>. </a:t>
            </a:r>
            <a:r>
              <a:rPr lang="de-DE" dirty="0" err="1"/>
              <a:t>Tijekom</a:t>
            </a:r>
            <a:r>
              <a:rPr lang="de-DE" dirty="0"/>
              <a:t> 3 </a:t>
            </a:r>
            <a:r>
              <a:rPr lang="de-DE" dirty="0" err="1"/>
              <a:t>mjeseca</a:t>
            </a:r>
            <a:r>
              <a:rPr lang="de-DE" dirty="0"/>
              <a:t> </a:t>
            </a:r>
            <a:r>
              <a:rPr lang="de-DE" dirty="0" err="1"/>
              <a:t>nismo</a:t>
            </a:r>
            <a:r>
              <a:rPr lang="de-DE" dirty="0"/>
              <a:t> </a:t>
            </a:r>
            <a:r>
              <a:rPr lang="de-DE" dirty="0" err="1"/>
              <a:t>uspjele</a:t>
            </a:r>
            <a:r>
              <a:rPr lang="de-DE" dirty="0"/>
              <a:t> </a:t>
            </a:r>
            <a:r>
              <a:rPr lang="de-DE" dirty="0" err="1"/>
              <a:t>stvoriti</a:t>
            </a:r>
            <a:r>
              <a:rPr lang="de-DE" dirty="0"/>
              <a:t> </a:t>
            </a:r>
            <a:r>
              <a:rPr lang="de-DE" dirty="0" err="1"/>
              <a:t>nekakav</a:t>
            </a:r>
            <a:r>
              <a:rPr lang="de-DE" dirty="0"/>
              <a:t> </a:t>
            </a:r>
            <a:r>
              <a:rPr lang="de-DE" dirty="0" err="1"/>
              <a:t>osnovni</a:t>
            </a:r>
            <a:r>
              <a:rPr lang="de-DE" dirty="0"/>
              <a:t> </a:t>
            </a:r>
            <a:r>
              <a:rPr lang="de-DE" dirty="0" err="1"/>
              <a:t>odnos</a:t>
            </a:r>
            <a:r>
              <a:rPr lang="de-DE" dirty="0"/>
              <a:t> </a:t>
            </a:r>
            <a:r>
              <a:rPr lang="de-DE" dirty="0" err="1"/>
              <a:t>sa</a:t>
            </a:r>
            <a:r>
              <a:rPr lang="de-DE" dirty="0"/>
              <a:t> </a:t>
            </a:r>
            <a:r>
              <a:rPr lang="de-DE" dirty="0" err="1"/>
              <a:t>mentoricom</a:t>
            </a:r>
            <a:r>
              <a:rPr lang="de-DE" dirty="0"/>
              <a:t> </a:t>
            </a:r>
            <a:r>
              <a:rPr lang="de-DE" dirty="0" err="1"/>
              <a:t>iz</a:t>
            </a:r>
            <a:r>
              <a:rPr lang="de-DE" dirty="0"/>
              <a:t> KMS-a i </a:t>
            </a:r>
            <a:r>
              <a:rPr lang="de-DE" dirty="0" err="1"/>
              <a:t>komunikacija</a:t>
            </a:r>
            <a:r>
              <a:rPr lang="de-DE" dirty="0"/>
              <a:t> je </a:t>
            </a:r>
            <a:r>
              <a:rPr lang="de-DE" dirty="0" err="1"/>
              <a:t>bila</a:t>
            </a:r>
            <a:r>
              <a:rPr lang="de-DE" dirty="0"/>
              <a:t> </a:t>
            </a:r>
            <a:r>
              <a:rPr lang="de-DE" dirty="0" err="1"/>
              <a:t>ili</a:t>
            </a:r>
            <a:r>
              <a:rPr lang="de-DE" dirty="0"/>
              <a:t> </a:t>
            </a:r>
            <a:r>
              <a:rPr lang="de-DE" dirty="0" err="1"/>
              <a:t>nepostojeća</a:t>
            </a:r>
            <a:r>
              <a:rPr lang="de-DE" dirty="0"/>
              <a:t> </a:t>
            </a:r>
            <a:r>
              <a:rPr lang="de-DE" dirty="0" err="1"/>
              <a:t>ili</a:t>
            </a:r>
            <a:r>
              <a:rPr lang="de-DE" dirty="0"/>
              <a:t> </a:t>
            </a:r>
            <a:r>
              <a:rPr lang="de-DE" dirty="0" err="1"/>
              <a:t>otežana</a:t>
            </a:r>
            <a:r>
              <a:rPr lang="de-DE" dirty="0"/>
              <a:t>. </a:t>
            </a:r>
            <a:r>
              <a:rPr lang="de-DE" dirty="0" err="1"/>
              <a:t>Imala</a:t>
            </a:r>
            <a:r>
              <a:rPr lang="de-DE" dirty="0"/>
              <a:t> sam </a:t>
            </a:r>
            <a:r>
              <a:rPr lang="de-DE" dirty="0" err="1"/>
              <a:t>osjećaj</a:t>
            </a:r>
            <a:r>
              <a:rPr lang="de-DE" dirty="0"/>
              <a:t> da im je </a:t>
            </a:r>
            <a:r>
              <a:rPr lang="de-DE" dirty="0" err="1"/>
              <a:t>ovaj</a:t>
            </a:r>
            <a:r>
              <a:rPr lang="de-DE" dirty="0"/>
              <a:t> </a:t>
            </a:r>
            <a:r>
              <a:rPr lang="de-DE" dirty="0" err="1"/>
              <a:t>projekt</a:t>
            </a:r>
            <a:r>
              <a:rPr lang="de-DE" dirty="0"/>
              <a:t> </a:t>
            </a:r>
            <a:r>
              <a:rPr lang="de-DE" dirty="0" err="1"/>
              <a:t>nezanimljiv</a:t>
            </a:r>
            <a:r>
              <a:rPr lang="de-DE" dirty="0"/>
              <a:t> i </a:t>
            </a:r>
            <a:r>
              <a:rPr lang="de-DE" dirty="0" err="1"/>
              <a:t>zadnja</a:t>
            </a:r>
            <a:r>
              <a:rPr lang="de-DE" dirty="0"/>
              <a:t> </a:t>
            </a:r>
            <a:r>
              <a:rPr lang="de-DE" dirty="0" err="1"/>
              <a:t>rupa</a:t>
            </a:r>
            <a:r>
              <a:rPr lang="de-DE" dirty="0"/>
              <a:t> na </a:t>
            </a:r>
            <a:r>
              <a:rPr lang="de-DE" dirty="0" err="1"/>
              <a:t>sviralu</a:t>
            </a:r>
            <a:endParaRPr lang="en-HR" dirty="0"/>
          </a:p>
          <a:p>
            <a:pPr marL="0" indent="0">
              <a:buNone/>
            </a:pPr>
            <a:endParaRPr lang="en-HR" dirty="0"/>
          </a:p>
        </p:txBody>
      </p:sp>
      <p:sp>
        <p:nvSpPr>
          <p:cNvPr id="8" name="Rezervirano mjesto broja slajd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32E48-FED8-464E-BAC0-1689B6DD97CE}" type="slidenum">
              <a:rPr lang="en-HR" smtClean="0"/>
              <a:t>21</a:t>
            </a:fld>
            <a:endParaRPr lang="en-HR"/>
          </a:p>
        </p:txBody>
      </p:sp>
      <p:sp>
        <p:nvSpPr>
          <p:cNvPr id="10" name="Rezervirano mjesto podnožja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2018./2019.</a:t>
            </a:r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1724144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38200" y="526211"/>
            <a:ext cx="10515600" cy="5650752"/>
          </a:xfrm>
        </p:spPr>
        <p:txBody>
          <a:bodyPr>
            <a:normAutofit fontScale="70000" lnSpcReduction="20000"/>
          </a:bodyPr>
          <a:lstStyle/>
          <a:p>
            <a:r>
              <a:rPr lang="hr-HR" dirty="0"/>
              <a:t>Što se tiče iskazane korisnosti sudjelovanja u DKU programu, iz perspektive studenata, nisu uočena značajnija odstupanja u drugoj generaciji studenata u odnosu na prvu osim u aspektu „Razumijevanje problema i izazova s kojima se suočavaju pripadnici zajednice; u prvoj generaciji „ulazna ocjena“, odnosno očekivanja su bila viša u odnosu na „izlaznu ocjenu“ (testiranje nakon provedenog programa), dok je u drugoj generaciji situacija obratna – raportirane koristi od sudjelovanja u DKU programu u odnosu na ovaj aspekt više su nakon provedenog programa – ovo ukazuje kako se jedan od glavnih ciljeva provođenja programa SP-DKU na EFST ostvaruje – senzibilizirati studente za probleme u lokalnoj zajednici). - </a:t>
            </a:r>
            <a:r>
              <a:rPr lang="hr-HR" sz="1900" i="1" dirty="0"/>
              <a:t>(vidjeti slajd br. 12 i 13)</a:t>
            </a:r>
          </a:p>
          <a:p>
            <a:r>
              <a:rPr lang="hr-HR" dirty="0"/>
              <a:t> Što se studentskih stavova u odnosu na probleme lokalne zajednice tiče, premda nema velikih odstupanja u drugoj generaciji studenata u odnosu na prvu, vrijedi istaknuti kako su neki stavovi ipak ublaženi (stav da su ljudi u zajednici kojima je pomoć potrebna sami odgovorni za svoju situaciju) što pokazuje kako implementacija i provođenje DKU programa zaista pridonose senzibiliziranju studenata za probleme u zajednici i želji da se </a:t>
            </a:r>
            <a:r>
              <a:rPr lang="hr-HR" dirty="0" err="1"/>
              <a:t>kontribuira</a:t>
            </a:r>
            <a:r>
              <a:rPr lang="hr-HR" dirty="0"/>
              <a:t> rješavanju problema u zajednici. - </a:t>
            </a:r>
            <a:r>
              <a:rPr lang="hr-HR" sz="1900" i="1" dirty="0"/>
              <a:t>(vidjeti slajd br. 14 i 15)</a:t>
            </a:r>
          </a:p>
          <a:p>
            <a:r>
              <a:rPr lang="hr-HR" dirty="0"/>
              <a:t> Što se zadovoljstva studenata tiče, vrijedi istaknuti zadovoljstvo provedenim DKU programom, koje je u drugoj generaciji značajno poraslo, čemu u prilog govori 55% studenata koji su u potpunosti zadovoljni provedenim programom (u prvoj generaciji nitko nije bio u potpunosti zadovoljan). - </a:t>
            </a:r>
            <a:r>
              <a:rPr lang="hr-HR" sz="1900" i="1" dirty="0"/>
              <a:t>(vidjeti slajd br. 16 i 17)</a:t>
            </a:r>
          </a:p>
          <a:p>
            <a:r>
              <a:rPr lang="hr-HR" dirty="0"/>
              <a:t> Zadovoljstvo provedenim programom od strane mentora s EFST i OCD na zadovoljavajućoj su razini (premda na nešto nižoj razini u drugoj generaciji što objašnjavamo značajnim porastom broja mentora u drugoj generaciji i činjenici da je COVID-19 </a:t>
            </a:r>
            <a:r>
              <a:rPr lang="hr-HR" dirty="0" err="1"/>
              <a:t>pandemija</a:t>
            </a:r>
            <a:r>
              <a:rPr lang="hr-HR" dirty="0"/>
              <a:t> nametnula dodatne aktivnosti i potrebu za značajnim (dodatnim) angažmanom mentora u drugoj generaciji u odnosu na prvu). - </a:t>
            </a:r>
            <a:r>
              <a:rPr lang="hr-HR" sz="1900" i="1" dirty="0"/>
              <a:t>(vidjeti slajd br. 18 i 19)</a:t>
            </a:r>
          </a:p>
          <a:p>
            <a:endParaRPr lang="hr-HR" dirty="0"/>
          </a:p>
          <a:p>
            <a:endParaRPr lang="hr-HR" dirty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3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1085448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DB999648-157F-904F-8CA6-0A0998F6AE7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65188" y="450850"/>
            <a:ext cx="8529637" cy="86518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Ocjena prethodnog DKU znanja i prethodno sudjelovanje u </a:t>
            </a:r>
            <a:r>
              <a:rPr lang="hr-HR" altLang="en-US" sz="3000" b="1" dirty="0" smtClean="0">
                <a:solidFill>
                  <a:schemeClr val="accent1">
                    <a:lumMod val="75000"/>
                  </a:schemeClr>
                </a:solidFill>
              </a:rPr>
              <a:t>DKU </a:t>
            </a: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aktivnostima - </a:t>
            </a:r>
            <a:r>
              <a:rPr lang="hr-HR" altLang="en-US" sz="2600" b="1" dirty="0">
                <a:solidFill>
                  <a:srgbClr val="FF0000"/>
                </a:solidFill>
              </a:rPr>
              <a:t>STUDENTI</a:t>
            </a:r>
            <a:endParaRPr lang="en-US" altLang="en-US" sz="2600" b="1" dirty="0">
              <a:solidFill>
                <a:srgbClr val="FF0000"/>
              </a:solidFill>
            </a:endParaRPr>
          </a:p>
        </p:txBody>
      </p:sp>
      <p:pic>
        <p:nvPicPr>
          <p:cNvPr id="19458" name="Picture 4">
            <a:extLst>
              <a:ext uri="{FF2B5EF4-FFF2-40B4-BE49-F238E27FC236}">
                <a16:creationId xmlns:a16="http://schemas.microsoft.com/office/drawing/2014/main" id="{B95E69E3-1FD9-7C46-9E61-4689CD71C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1152" y="4613671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27A52731-05BD-564C-80AC-31063AA33D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40792550"/>
              </p:ext>
            </p:extLst>
          </p:nvPr>
        </p:nvGraphicFramePr>
        <p:xfrm>
          <a:off x="538067" y="1774031"/>
          <a:ext cx="551243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6767902E-204F-ED47-910C-67A902CD4B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1346000"/>
              </p:ext>
            </p:extLst>
          </p:nvPr>
        </p:nvGraphicFramePr>
        <p:xfrm>
          <a:off x="6704647" y="1774031"/>
          <a:ext cx="3621405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Rezervirano mjesto podnožj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4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55937294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DB999648-157F-904F-8CA6-0A0998F6AE7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65188" y="450850"/>
            <a:ext cx="8529637" cy="86518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Ocjena prethodnog DKU znanja i prethodno sudjelovanje u </a:t>
            </a:r>
            <a:r>
              <a:rPr lang="hr-HR" altLang="en-US" sz="3000" b="1" dirty="0" smtClean="0">
                <a:solidFill>
                  <a:schemeClr val="accent1">
                    <a:lumMod val="75000"/>
                  </a:schemeClr>
                </a:solidFill>
              </a:rPr>
              <a:t>DKU </a:t>
            </a: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aktivnostima - </a:t>
            </a:r>
            <a:r>
              <a:rPr lang="hr-HR" altLang="en-US" sz="2600" b="1" dirty="0">
                <a:solidFill>
                  <a:srgbClr val="FF0000"/>
                </a:solidFill>
              </a:rPr>
              <a:t>STUDENTI</a:t>
            </a:r>
            <a:endParaRPr lang="en-US" altLang="en-US" sz="2600" b="1" dirty="0">
              <a:solidFill>
                <a:srgbClr val="FF0000"/>
              </a:solidFill>
            </a:endParaRPr>
          </a:p>
        </p:txBody>
      </p:sp>
      <p:pic>
        <p:nvPicPr>
          <p:cNvPr id="19458" name="Picture 4">
            <a:extLst>
              <a:ext uri="{FF2B5EF4-FFF2-40B4-BE49-F238E27FC236}">
                <a16:creationId xmlns:a16="http://schemas.microsoft.com/office/drawing/2014/main" id="{B95E69E3-1FD9-7C46-9E61-4689CD71C2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4710112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74AA8EC7-76CE-2F44-B949-C7B02F103E12}"/>
              </a:ext>
            </a:extLst>
          </p:cNvPr>
          <p:cNvGraphicFramePr/>
          <p:nvPr/>
        </p:nvGraphicFramePr>
        <p:xfrm>
          <a:off x="5966690" y="1853536"/>
          <a:ext cx="3619500" cy="29438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1EA7E08-F5E6-724B-A9B4-6330F3414D71}"/>
              </a:ext>
            </a:extLst>
          </p:cNvPr>
          <p:cNvGraphicFramePr/>
          <p:nvPr/>
        </p:nvGraphicFramePr>
        <p:xfrm>
          <a:off x="278355" y="1671782"/>
          <a:ext cx="5688335" cy="37222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Rezervirano mjesto podnožja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2018./2019.</a:t>
            </a:r>
            <a:endParaRPr lang="en-HR"/>
          </a:p>
        </p:txBody>
      </p:sp>
      <p:sp>
        <p:nvSpPr>
          <p:cNvPr id="8" name="Rezervirano mjesto broja slajda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32E48-FED8-464E-BAC0-1689B6DD97CE}" type="slidenum">
              <a:rPr lang="en-HR" smtClean="0"/>
              <a:t>5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6113799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A1A9C02-CB4F-094F-9BC6-42697AC8D76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8638" y="400050"/>
            <a:ext cx="9442450" cy="86518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Ocjena prethodnog DKU znanja i prethodno sudjelovanje u </a:t>
            </a:r>
            <a:r>
              <a:rPr lang="hr-HR" altLang="en-US" sz="3000" b="1" dirty="0" smtClean="0">
                <a:solidFill>
                  <a:schemeClr val="accent1">
                    <a:lumMod val="75000"/>
                  </a:schemeClr>
                </a:solidFill>
              </a:rPr>
              <a:t>DKU </a:t>
            </a: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aktivnostima – </a:t>
            </a:r>
            <a:r>
              <a:rPr lang="hr-HR" altLang="en-US" sz="2600" b="1" dirty="0">
                <a:solidFill>
                  <a:srgbClr val="7030A0"/>
                </a:solidFill>
              </a:rPr>
              <a:t>EFST mentori</a:t>
            </a:r>
            <a:endParaRPr lang="en-US" altLang="en-US" sz="2600" b="1" dirty="0">
              <a:solidFill>
                <a:srgbClr val="7030A0"/>
              </a:solidFill>
            </a:endParaRPr>
          </a:p>
        </p:txBody>
      </p:sp>
      <p:pic>
        <p:nvPicPr>
          <p:cNvPr id="20482" name="Picture 4">
            <a:extLst>
              <a:ext uri="{FF2B5EF4-FFF2-40B4-BE49-F238E27FC236}">
                <a16:creationId xmlns:a16="http://schemas.microsoft.com/office/drawing/2014/main" id="{BAD904DD-7B2E-504D-A149-FB6F57816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4892674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F393C5DC-0852-0249-8298-A7887407B676}"/>
              </a:ext>
            </a:extLst>
          </p:cNvPr>
          <p:cNvSpPr txBox="1">
            <a:spLocks noGrp="1" noChangeArrowheads="1"/>
          </p:cNvSpPr>
          <p:nvPr>
            <p:ph type="subTitle" idx="1"/>
          </p:nvPr>
        </p:nvSpPr>
        <p:spPr>
          <a:xfrm>
            <a:off x="804863" y="4894263"/>
            <a:ext cx="9734550" cy="554037"/>
          </a:xfrm>
        </p:spPr>
        <p:txBody>
          <a:bodyPr rtlCol="0">
            <a:normAutofit/>
          </a:bodyPr>
          <a:lstStyle/>
          <a:p>
            <a:pPr marL="285750" indent="-285750" algn="l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hr-HR" altLang="en-US" b="1" dirty="0">
                <a:solidFill>
                  <a:schemeClr val="tx1"/>
                </a:solidFill>
              </a:rPr>
              <a:t>svi</a:t>
            </a:r>
            <a:r>
              <a:rPr lang="hr-HR" altLang="en-US" b="1" dirty="0"/>
              <a:t> </a:t>
            </a:r>
            <a:r>
              <a:rPr lang="hr-HR" altLang="en-US" sz="2400" b="1" dirty="0">
                <a:solidFill>
                  <a:srgbClr val="006600"/>
                </a:solidFill>
              </a:rPr>
              <a:t>OCD mentori </a:t>
            </a:r>
            <a:r>
              <a:rPr lang="hr-HR" altLang="en-US" b="1" dirty="0">
                <a:solidFill>
                  <a:schemeClr val="tx1"/>
                </a:solidFill>
              </a:rPr>
              <a:t>su se izjasnili kako djelomično znaju područje DKU </a:t>
            </a:r>
            <a:endParaRPr alt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11D28FD-1EF5-934A-9693-D1CB7BA65A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8722260"/>
              </p:ext>
            </p:extLst>
          </p:nvPr>
        </p:nvGraphicFramePr>
        <p:xfrm>
          <a:off x="804863" y="1548606"/>
          <a:ext cx="5426710" cy="2952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A8CA464-102A-144A-AEE8-5E4440843D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5796466"/>
              </p:ext>
            </p:extLst>
          </p:nvPr>
        </p:nvGraphicFramePr>
        <p:xfrm>
          <a:off x="6096000" y="1658145"/>
          <a:ext cx="306451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Rezervirano mjesto podnožj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6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6952335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A1A9C02-CB4F-094F-9BC6-42697AC8D76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8638" y="400050"/>
            <a:ext cx="9442450" cy="86518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Ocjena prethodnog DKU znanja i prethodno sudjelovanje u </a:t>
            </a:r>
            <a:r>
              <a:rPr lang="hr-HR" altLang="en-US" sz="3000" b="1" dirty="0" smtClean="0">
                <a:solidFill>
                  <a:schemeClr val="accent1">
                    <a:lumMod val="75000"/>
                  </a:schemeClr>
                </a:solidFill>
              </a:rPr>
              <a:t>DKU </a:t>
            </a: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aktivnostima – </a:t>
            </a:r>
            <a:r>
              <a:rPr lang="hr-HR" altLang="en-US" sz="2600" b="1" dirty="0">
                <a:solidFill>
                  <a:srgbClr val="7030A0"/>
                </a:solidFill>
              </a:rPr>
              <a:t>EFST mentori</a:t>
            </a:r>
            <a:endParaRPr lang="en-US" altLang="en-US" sz="2600" b="1" dirty="0">
              <a:solidFill>
                <a:srgbClr val="7030A0"/>
              </a:solidFill>
            </a:endParaRPr>
          </a:p>
        </p:txBody>
      </p:sp>
      <p:pic>
        <p:nvPicPr>
          <p:cNvPr id="20482" name="Picture 4">
            <a:extLst>
              <a:ext uri="{FF2B5EF4-FFF2-40B4-BE49-F238E27FC236}">
                <a16:creationId xmlns:a16="http://schemas.microsoft.com/office/drawing/2014/main" id="{BAD904DD-7B2E-504D-A149-FB6F57816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4892674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483" name="Chart 6">
            <a:extLst>
              <a:ext uri="{FF2B5EF4-FFF2-40B4-BE49-F238E27FC236}">
                <a16:creationId xmlns:a16="http://schemas.microsoft.com/office/drawing/2014/main" id="{7BB1C1CD-9EDA-2044-9628-3B6273A06AC3}"/>
              </a:ext>
            </a:extLst>
          </p:cNvPr>
          <p:cNvGraphicFramePr>
            <a:graphicFrameLocks/>
          </p:cNvGraphicFramePr>
          <p:nvPr/>
        </p:nvGraphicFramePr>
        <p:xfrm>
          <a:off x="5902325" y="1644650"/>
          <a:ext cx="3352800" cy="276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Grafikon" r:id="rId4" imgW="3175000" imgH="2641600" progId="Excel.Chart.8">
                  <p:embed/>
                </p:oleObj>
              </mc:Choice>
              <mc:Fallback>
                <p:oleObj name="Grafikon" r:id="rId4" imgW="3175000" imgH="2641600" progId="Excel.Chart.8">
                  <p:embed/>
                  <p:pic>
                    <p:nvPicPr>
                      <p:cNvPr id="20483" name="Chart 6">
                        <a:extLst>
                          <a:ext uri="{FF2B5EF4-FFF2-40B4-BE49-F238E27FC236}">
                            <a16:creationId xmlns:a16="http://schemas.microsoft.com/office/drawing/2014/main" id="{7BB1C1CD-9EDA-2044-9628-3B6273A06AC3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02325" y="1644650"/>
                        <a:ext cx="3352800" cy="2760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484" name="Chart 7">
            <a:extLst>
              <a:ext uri="{FF2B5EF4-FFF2-40B4-BE49-F238E27FC236}">
                <a16:creationId xmlns:a16="http://schemas.microsoft.com/office/drawing/2014/main" id="{29B87AB6-1ED4-624A-8CEC-19995768E548}"/>
              </a:ext>
            </a:extLst>
          </p:cNvPr>
          <p:cNvGraphicFramePr>
            <a:graphicFrameLocks/>
          </p:cNvGraphicFramePr>
          <p:nvPr/>
        </p:nvGraphicFramePr>
        <p:xfrm>
          <a:off x="-11113" y="1550988"/>
          <a:ext cx="5837238" cy="305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Grafikon" r:id="rId6" imgW="5537200" imgH="2844800" progId="Excel.Chart.8">
                  <p:embed/>
                </p:oleObj>
              </mc:Choice>
              <mc:Fallback>
                <p:oleObj name="Grafikon" r:id="rId6" imgW="5537200" imgH="2844800" progId="Excel.Chart.8">
                  <p:embed/>
                  <p:pic>
                    <p:nvPicPr>
                      <p:cNvPr id="20484" name="Chart 7">
                        <a:extLst>
                          <a:ext uri="{FF2B5EF4-FFF2-40B4-BE49-F238E27FC236}">
                            <a16:creationId xmlns:a16="http://schemas.microsoft.com/office/drawing/2014/main" id="{29B87AB6-1ED4-624A-8CEC-19995768E548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1113" y="1550988"/>
                        <a:ext cx="5837238" cy="305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ubtitle 2">
            <a:extLst>
              <a:ext uri="{FF2B5EF4-FFF2-40B4-BE49-F238E27FC236}">
                <a16:creationId xmlns:a16="http://schemas.microsoft.com/office/drawing/2014/main" id="{F393C5DC-0852-0249-8298-A7887407B676}"/>
              </a:ext>
            </a:extLst>
          </p:cNvPr>
          <p:cNvSpPr txBox="1">
            <a:spLocks noGrp="1" noChangeArrowheads="1"/>
          </p:cNvSpPr>
          <p:nvPr>
            <p:ph type="subTitle" idx="1"/>
          </p:nvPr>
        </p:nvSpPr>
        <p:spPr>
          <a:xfrm>
            <a:off x="804863" y="4894263"/>
            <a:ext cx="9734550" cy="554037"/>
          </a:xfrm>
        </p:spPr>
        <p:txBody>
          <a:bodyPr rtlCol="0">
            <a:normAutofit/>
          </a:bodyPr>
          <a:lstStyle/>
          <a:p>
            <a:pPr marL="285750" indent="-285750" algn="l"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hr-HR" altLang="en-US" b="1" dirty="0">
                <a:solidFill>
                  <a:schemeClr val="tx1"/>
                </a:solidFill>
              </a:rPr>
              <a:t>svi</a:t>
            </a:r>
            <a:r>
              <a:rPr lang="hr-HR" altLang="en-US" b="1" dirty="0"/>
              <a:t> </a:t>
            </a:r>
            <a:r>
              <a:rPr lang="hr-HR" altLang="en-US" sz="2400" b="1" dirty="0">
                <a:solidFill>
                  <a:srgbClr val="006600"/>
                </a:solidFill>
              </a:rPr>
              <a:t>OCD mentori </a:t>
            </a:r>
            <a:r>
              <a:rPr lang="hr-HR" altLang="en-US" b="1" dirty="0">
                <a:solidFill>
                  <a:schemeClr val="tx1"/>
                </a:solidFill>
              </a:rPr>
              <a:t>su se izjasnili kako djelomično znaju područje DKU </a:t>
            </a:r>
            <a:endParaRPr altLang="en-US" b="1" dirty="0">
              <a:solidFill>
                <a:schemeClr val="tx1"/>
              </a:solidFill>
            </a:endParaRPr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2018./2019.</a:t>
            </a:r>
            <a:endParaRPr lang="en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32E48-FED8-464E-BAC0-1689B6DD97CE}" type="slidenum">
              <a:rPr lang="en-HR" smtClean="0"/>
              <a:t>7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97918119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4C6B357-8118-AE45-AD21-B297BBF1A1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773113" y="0"/>
            <a:ext cx="8832850" cy="865188"/>
          </a:xfrm>
        </p:spPr>
        <p:txBody>
          <a:bodyPr/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Procjena važnosti pojedinih vrijednosti karijere</a:t>
            </a:r>
            <a:endParaRPr lang="en-US" altLang="en-US" sz="3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1506" name="Picture 4">
            <a:extLst>
              <a:ext uri="{FF2B5EF4-FFF2-40B4-BE49-F238E27FC236}">
                <a16:creationId xmlns:a16="http://schemas.microsoft.com/office/drawing/2014/main" id="{2A855FC0-0FFB-9640-999E-2ABFB0439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650" y="4975225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022C1B6-6511-B542-A411-DE33950C90F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2720332"/>
              </p:ext>
            </p:extLst>
          </p:nvPr>
        </p:nvGraphicFramePr>
        <p:xfrm>
          <a:off x="627539" y="1322070"/>
          <a:ext cx="5760720" cy="4213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kstniOkvir 1">
            <a:extLst>
              <a:ext uri="{FF2B5EF4-FFF2-40B4-BE49-F238E27FC236}">
                <a16:creationId xmlns:a16="http://schemas.microsoft.com/office/drawing/2014/main" id="{5211F2AC-CEEC-7744-9DB7-0039D0CE25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8449" y="904875"/>
            <a:ext cx="30274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>
                <a:solidFill>
                  <a:srgbClr val="404040"/>
                </a:solidFill>
                <a:latin typeface="Trebuchet MS" panose="020B0703020202090204" pitchFamily="34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600">
                <a:solidFill>
                  <a:srgbClr val="404040"/>
                </a:solidFill>
                <a:latin typeface="Trebuchet MS" panose="020B070302020209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400">
                <a:solidFill>
                  <a:srgbClr val="404040"/>
                </a:solidFill>
                <a:latin typeface="Trebuchet MS" panose="020B070302020209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pitchFamily="2" charset="2"/>
              <a:buChar char=""/>
              <a:defRPr sz="1200">
                <a:solidFill>
                  <a:srgbClr val="404040"/>
                </a:solidFill>
                <a:latin typeface="Trebuchet MS" panose="020B070302020209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hr-HR" altLang="sr-Latn-RS" sz="1600" dirty="0">
                <a:solidFill>
                  <a:schemeClr val="tx1"/>
                </a:solidFill>
              </a:rPr>
              <a:t>za</a:t>
            </a:r>
            <a:r>
              <a:rPr lang="hr-HR" altLang="sr-Latn-RS" dirty="0">
                <a:solidFill>
                  <a:schemeClr val="tx1"/>
                </a:solidFill>
              </a:rPr>
              <a:t> </a:t>
            </a:r>
            <a:r>
              <a:rPr lang="hr-HR" altLang="sr-Latn-RS" sz="2000" b="1" dirty="0">
                <a:solidFill>
                  <a:srgbClr val="FF0000"/>
                </a:solidFill>
              </a:rPr>
              <a:t>STUDENTE</a:t>
            </a:r>
          </a:p>
        </p:txBody>
      </p:sp>
      <p:sp>
        <p:nvSpPr>
          <p:cNvPr id="2" name="Rezervirano mjesto podnožj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2019_2020</a:t>
            </a:r>
            <a:endParaRPr lang="en-HR"/>
          </a:p>
        </p:txBody>
      </p:sp>
      <p:sp>
        <p:nvSpPr>
          <p:cNvPr id="3" name="Rezervirano mjesto broja slajd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86954-F288-6843-BE5F-39E95EA4E9B2}" type="slidenum">
              <a:rPr lang="en-HR" smtClean="0"/>
              <a:t>8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294940542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4C6B357-8118-AE45-AD21-B297BBF1A18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773113" y="0"/>
            <a:ext cx="8832850" cy="865188"/>
          </a:xfrm>
        </p:spPr>
        <p:txBody>
          <a:bodyPr/>
          <a:lstStyle/>
          <a:p>
            <a:pPr algn="ctr" eaLnBrk="1" hangingPunct="1">
              <a:defRPr/>
            </a:pPr>
            <a:r>
              <a:rPr lang="hr-HR" altLang="en-US" sz="3000" b="1" dirty="0">
                <a:solidFill>
                  <a:schemeClr val="accent1">
                    <a:lumMod val="75000"/>
                  </a:schemeClr>
                </a:solidFill>
              </a:rPr>
              <a:t>Procjena važnosti pojedinih vrijednosti karijere</a:t>
            </a:r>
            <a:endParaRPr lang="en-US" altLang="en-US" sz="3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1506" name="Picture 4">
            <a:extLst>
              <a:ext uri="{FF2B5EF4-FFF2-40B4-BE49-F238E27FC236}">
                <a16:creationId xmlns:a16="http://schemas.microsoft.com/office/drawing/2014/main" id="{2A855FC0-0FFB-9640-999E-2ABFB0439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1900" y="4710112"/>
            <a:ext cx="4838700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813AA716-87B2-414F-887D-99D38ED34BB7}"/>
              </a:ext>
            </a:extLst>
          </p:cNvPr>
          <p:cNvGraphicFramePr/>
          <p:nvPr/>
        </p:nvGraphicFramePr>
        <p:xfrm>
          <a:off x="428056" y="1147368"/>
          <a:ext cx="5917325" cy="42836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Generacija 2018./2019.</a:t>
            </a:r>
            <a:endParaRPr lang="en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32E48-FED8-464E-BAC0-1689B6DD97CE}" type="slidenum">
              <a:rPr lang="en-HR" smtClean="0"/>
              <a:t>9</a:t>
            </a:fld>
            <a:endParaRPr lang="en-HR"/>
          </a:p>
        </p:txBody>
      </p:sp>
    </p:spTree>
    <p:extLst>
      <p:ext uri="{BB962C8B-B14F-4D97-AF65-F5344CB8AC3E}">
        <p14:creationId xmlns:p14="http://schemas.microsoft.com/office/powerpoint/2010/main" val="348459352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1292</Words>
  <Application>Microsoft Office PowerPoint</Application>
  <PresentationFormat>Široki zaslon</PresentationFormat>
  <Paragraphs>131</Paragraphs>
  <Slides>21</Slides>
  <Notes>0</Notes>
  <HiddenSlides>0</HiddenSlides>
  <MMClips>0</MMClips>
  <ScaleCrop>false</ScaleCrop>
  <HeadingPairs>
    <vt:vector size="8" baseType="variant">
      <vt:variant>
        <vt:lpstr>Korišteni fontovi</vt:lpstr>
      </vt:variant>
      <vt:variant>
        <vt:i4>5</vt:i4>
      </vt:variant>
      <vt:variant>
        <vt:lpstr>Tema</vt:lpstr>
      </vt:variant>
      <vt:variant>
        <vt:i4>1</vt:i4>
      </vt:variant>
      <vt:variant>
        <vt:lpstr>Uloženi OLE poslužitelji</vt:lpstr>
      </vt:variant>
      <vt:variant>
        <vt:i4>1</vt:i4>
      </vt:variant>
      <vt:variant>
        <vt:lpstr>Naslovi slajdova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Trebuchet MS</vt:lpstr>
      <vt:lpstr>Wingdings 3</vt:lpstr>
      <vt:lpstr>Office Theme</vt:lpstr>
      <vt:lpstr>Grafikon</vt:lpstr>
      <vt:lpstr>Uporedba generacija 2019./2020. i 2018./2019. </vt:lpstr>
      <vt:lpstr>PowerPoint prezentacija</vt:lpstr>
      <vt:lpstr>PowerPoint prezentacija</vt:lpstr>
      <vt:lpstr>Ocjena prethodnog DKU znanja i prethodno sudjelovanje u DKU aktivnostima - STUDENTI</vt:lpstr>
      <vt:lpstr>Ocjena prethodnog DKU znanja i prethodno sudjelovanje u DKU aktivnostima - STUDENTI</vt:lpstr>
      <vt:lpstr>Ocjena prethodnog DKU znanja i prethodno sudjelovanje u DKU aktivnostima – EFST mentori</vt:lpstr>
      <vt:lpstr>Ocjena prethodnog DKU znanja i prethodno sudjelovanje u DKU aktivnostima – EFST mentori</vt:lpstr>
      <vt:lpstr>Procjena važnosti pojedinih vrijednosti karijere</vt:lpstr>
      <vt:lpstr>Procjena važnosti pojedinih vrijednosti karijere</vt:lpstr>
      <vt:lpstr>Korisnost DKU programa</vt:lpstr>
      <vt:lpstr>Korisnost DKU programa</vt:lpstr>
      <vt:lpstr>Procjena koristi sudjelovanja u DKU</vt:lpstr>
      <vt:lpstr>Procjena koristi sudjelovanja u DKU</vt:lpstr>
      <vt:lpstr>Stav prema problemima lokalne zajednice - STUDENTI</vt:lpstr>
      <vt:lpstr>Stav prema problemima lokalne zajednice - STUDENTI</vt:lpstr>
      <vt:lpstr>Zadovoljstvo STUDENATA</vt:lpstr>
      <vt:lpstr>Zadovoljstvo STUDENATA</vt:lpstr>
      <vt:lpstr>Zadovoljstvo mentora  (odabrani aspekti)</vt:lpstr>
      <vt:lpstr>Zadovoljstvo mentora  (odabrani aspekti)</vt:lpstr>
      <vt:lpstr>Komentari/prijedlozi/kritike studenata nakon sudjelovanja                                        u programu DKU-a </vt:lpstr>
      <vt:lpstr>Komentari/prijedlozi/kritike studenata nakon sudjelovanja                                        u programu DKU-a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Generacija 2018./2019.</dc:title>
  <dc:creator>Microsoft Office User</dc:creator>
  <cp:lastModifiedBy>Jelica Fabris</cp:lastModifiedBy>
  <cp:revision>24</cp:revision>
  <cp:lastPrinted>2021-02-02T09:11:30Z</cp:lastPrinted>
  <dcterms:created xsi:type="dcterms:W3CDTF">2021-01-31T09:53:59Z</dcterms:created>
  <dcterms:modified xsi:type="dcterms:W3CDTF">2021-02-05T11:38:55Z</dcterms:modified>
</cp:coreProperties>
</file>